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8659" y="213617"/>
            <a:ext cx="2511379" cy="6278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1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9600" y="2755900"/>
            <a:ext cx="53848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5"/>
          <p:cNvSpPr txBox="1"/>
          <p:nvPr/>
        </p:nvSpPr>
        <p:spPr>
          <a:xfrm>
            <a:off x="336551" y="2164794"/>
            <a:ext cx="777654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lang="uk-UA" dirty="0" smtClean="0"/>
              <a:t>Студентів, які мають:</a:t>
            </a:r>
          </a:p>
        </p:txBody>
      </p:sp>
      <p:sp>
        <p:nvSpPr>
          <p:cNvPr id="197" name="TextBox 7"/>
          <p:cNvSpPr txBox="1"/>
          <p:nvPr/>
        </p:nvSpPr>
        <p:spPr>
          <a:xfrm>
            <a:off x="323528" y="2564904"/>
            <a:ext cx="396044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активну громадянську позицію;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оригінальність наукових ідей та досліджень;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мотивацію до  особистісного та </a:t>
            </a:r>
          </a:p>
          <a:p>
            <a:pPr indent="354013">
              <a:defRPr sz="2000"/>
            </a:pPr>
            <a:r>
              <a:rPr lang="uk-UA" dirty="0" smtClean="0"/>
              <a:t>професійного росту;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лідерський потенціал;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комунікаційні та творчі здібності;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академічну успішність.</a:t>
            </a:r>
            <a:endParaRPr lang="uk-UA" dirty="0"/>
          </a:p>
        </p:txBody>
      </p:sp>
      <p:pic>
        <p:nvPicPr>
          <p:cNvPr id="198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96399" y="2708920"/>
            <a:ext cx="4658384" cy="270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Кого ми шукаємо?"/>
          <p:cNvSpPr txBox="1"/>
          <p:nvPr/>
        </p:nvSpPr>
        <p:spPr>
          <a:xfrm>
            <a:off x="3072712" y="1249596"/>
            <a:ext cx="29985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dirty="0" smtClean="0"/>
              <a:t>Кого ми шукаємо?</a:t>
            </a:r>
            <a:endParaRPr lang="uk-UA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5"/>
          <p:cNvSpPr txBox="1"/>
          <p:nvPr/>
        </p:nvSpPr>
        <p:spPr>
          <a:xfrm>
            <a:off x="323528" y="1504236"/>
            <a:ext cx="856895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/>
            </a:pPr>
            <a:r>
              <a:rPr lang="uk-UA" sz="2800" b="1" dirty="0" smtClean="0">
                <a:solidFill>
                  <a:srgbClr val="006600"/>
                </a:solidFill>
              </a:rPr>
              <a:t>Хто може стати учасником конкурсу?</a:t>
            </a:r>
          </a:p>
          <a:p>
            <a:pPr algn="ctr">
              <a:defRPr sz="1100" b="1"/>
            </a:pPr>
            <a:endParaRPr lang="uk-UA" sz="2000" dirty="0" smtClean="0"/>
          </a:p>
          <a:p>
            <a:pPr algn="ctr">
              <a:defRPr sz="2000"/>
            </a:pPr>
            <a:r>
              <a:rPr lang="uk-UA" dirty="0" smtClean="0"/>
              <a:t>Студенти денної форми навчання 3 - 6 курсів Закладів вищої освіти України  ІV рівня акредитації, віком до 35 років, громадяни України.</a:t>
            </a:r>
            <a:endParaRPr lang="uk-UA" dirty="0"/>
          </a:p>
        </p:txBody>
      </p:sp>
      <p:pic>
        <p:nvPicPr>
          <p:cNvPr id="204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352660"/>
            <a:ext cx="9144000" cy="350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 txBox="1"/>
          <p:nvPr/>
        </p:nvSpPr>
        <p:spPr>
          <a:xfrm>
            <a:off x="323528" y="3096772"/>
            <a:ext cx="5184575" cy="247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1"/>
            </a:pPr>
            <a:r>
              <a:rPr lang="uk-UA" dirty="0" smtClean="0"/>
              <a:t>Необхідні документи: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Наукова конкурсна робота;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Відгук наукового керівника (чи іншого авторитетного науковця) на конкурсну роботу;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uk-UA" dirty="0" smtClean="0"/>
              <a:t>    Рекомендаційний лист;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Копії документів, які підтверджують наукову та соціальну </a:t>
            </a:r>
            <a:r>
              <a:rPr lang="uk-UA" dirty="0" smtClean="0"/>
              <a:t>діяльність</a:t>
            </a:r>
            <a:r>
              <a:rPr lang="en-US" dirty="0" smtClean="0"/>
              <a:t> (</a:t>
            </a:r>
            <a:r>
              <a:rPr lang="uk-UA" dirty="0" smtClean="0"/>
              <a:t>за наявності);</a:t>
            </a:r>
            <a:endParaRPr lang="uk-UA" dirty="0" smtClean="0"/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uk-UA" dirty="0" smtClean="0"/>
              <a:t>    Портретне фото, зроблене протягом останнього року.</a:t>
            </a:r>
            <a:endParaRPr lang="uk-UA" dirty="0"/>
          </a:p>
        </p:txBody>
      </p:sp>
      <p:sp>
        <p:nvSpPr>
          <p:cNvPr id="209" name="Прямоугольник 7"/>
          <p:cNvSpPr txBox="1"/>
          <p:nvPr/>
        </p:nvSpPr>
        <p:spPr>
          <a:xfrm>
            <a:off x="323527" y="2350621"/>
            <a:ext cx="842493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/>
            </a:pPr>
            <a:r>
              <a:rPr lang="uk-UA" dirty="0" smtClean="0"/>
              <a:t>З 17 жовтня до 30 листопада 201</a:t>
            </a:r>
            <a:r>
              <a:rPr lang="en-US" dirty="0" smtClean="0"/>
              <a:t>8</a:t>
            </a:r>
            <a:r>
              <a:rPr lang="uk-UA" dirty="0" smtClean="0"/>
              <a:t> року пройти реєстрацію на завантажити документи на конкурс  </a:t>
            </a:r>
            <a:r>
              <a:rPr lang="ru-RU" dirty="0" smtClean="0"/>
              <a:t>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GB" dirty="0" smtClean="0"/>
              <a:t>zavtra.in.ua </a:t>
            </a:r>
            <a:endParaRPr lang="uk-UA" dirty="0"/>
          </a:p>
        </p:txBody>
      </p:sp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508518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429000"/>
            <a:ext cx="179419" cy="22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717032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00506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509120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797152"/>
            <a:ext cx="179419" cy="22636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20"/>
          <p:cNvSpPr txBox="1"/>
          <p:nvPr/>
        </p:nvSpPr>
        <p:spPr>
          <a:xfrm>
            <a:off x="2195734" y="1537629"/>
            <a:ext cx="4752530" cy="52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pPr algn="ctr"/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взяти</a:t>
            </a:r>
            <a:r>
              <a:rPr dirty="0"/>
              <a:t> </a:t>
            </a:r>
            <a:r>
              <a:rPr dirty="0" err="1"/>
              <a:t>участь</a:t>
            </a:r>
            <a:r>
              <a:rPr dirty="0"/>
              <a:t> у </a:t>
            </a:r>
            <a:r>
              <a:rPr dirty="0" err="1"/>
              <a:t>конкурсі</a:t>
            </a:r>
            <a:r>
              <a:rPr dirty="0"/>
              <a:t>?</a:t>
            </a:r>
          </a:p>
        </p:txBody>
      </p:sp>
      <p:pic>
        <p:nvPicPr>
          <p:cNvPr id="222" name="Рисунок 22" descr="Рисунок 2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46722" y="3212976"/>
            <a:ext cx="3345758" cy="2232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8" y="4221088"/>
            <a:ext cx="179419" cy="226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3"/>
          <p:cNvSpPr txBox="1"/>
          <p:nvPr/>
        </p:nvSpPr>
        <p:spPr>
          <a:xfrm>
            <a:off x="395535" y="1628800"/>
            <a:ext cx="511257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lang="uk-UA" dirty="0" smtClean="0"/>
              <a:t>1-й тур</a:t>
            </a:r>
            <a:r>
              <a:rPr dirty="0" smtClean="0"/>
              <a:t>:</a:t>
            </a:r>
            <a:r>
              <a:rPr b="0" dirty="0" smtClean="0"/>
              <a:t>  </a:t>
            </a:r>
            <a:r>
              <a:rPr dirty="0" err="1"/>
              <a:t>грудень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en-US" dirty="0" smtClean="0"/>
              <a:t>8</a:t>
            </a:r>
            <a:r>
              <a:rPr dirty="0" smtClean="0"/>
              <a:t>– </a:t>
            </a:r>
            <a:r>
              <a:rPr dirty="0" err="1"/>
              <a:t>січень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en-US" dirty="0" smtClean="0"/>
              <a:t>9</a:t>
            </a:r>
            <a:r>
              <a:rPr dirty="0" smtClean="0"/>
              <a:t>  </a:t>
            </a:r>
            <a:endParaRPr dirty="0"/>
          </a:p>
          <a:p>
            <a:pPr lvl="2" indent="0"/>
            <a:r>
              <a:rPr dirty="0" err="1"/>
              <a:t>Обробка</a:t>
            </a:r>
            <a:r>
              <a:rPr dirty="0"/>
              <a:t> </a:t>
            </a:r>
            <a:r>
              <a:rPr dirty="0" err="1"/>
              <a:t>поданих</a:t>
            </a:r>
            <a:r>
              <a:rPr dirty="0"/>
              <a:t> </a:t>
            </a:r>
            <a:r>
              <a:rPr dirty="0" err="1"/>
              <a:t>пакетів</a:t>
            </a:r>
            <a:r>
              <a:rPr dirty="0"/>
              <a:t> </a:t>
            </a:r>
            <a:r>
              <a:rPr dirty="0" err="1"/>
              <a:t>документів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рекомендаційного</a:t>
            </a:r>
            <a:r>
              <a:rPr dirty="0"/>
              <a:t>, </a:t>
            </a:r>
            <a:r>
              <a:rPr dirty="0" err="1"/>
              <a:t>мотиваційного</a:t>
            </a:r>
            <a:r>
              <a:rPr dirty="0"/>
              <a:t> </a:t>
            </a:r>
            <a:r>
              <a:rPr dirty="0" err="1"/>
              <a:t>листів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обґрунтування</a:t>
            </a:r>
            <a:r>
              <a:rPr dirty="0"/>
              <a:t> </a:t>
            </a:r>
            <a:r>
              <a:rPr dirty="0" err="1"/>
              <a:t>наукової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. </a:t>
            </a:r>
          </a:p>
        </p:txBody>
      </p:sp>
      <p:sp>
        <p:nvSpPr>
          <p:cNvPr id="227" name="TextBox 5"/>
          <p:cNvSpPr txBox="1"/>
          <p:nvPr/>
        </p:nvSpPr>
        <p:spPr>
          <a:xfrm>
            <a:off x="395535" y="3068960"/>
            <a:ext cx="511257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lang="uk-UA" dirty="0" smtClean="0"/>
              <a:t>2-й тур</a:t>
            </a:r>
            <a:r>
              <a:rPr dirty="0" smtClean="0"/>
              <a:t>:</a:t>
            </a:r>
            <a:r>
              <a:rPr b="0" dirty="0" smtClean="0"/>
              <a:t> </a:t>
            </a:r>
            <a:r>
              <a:rPr dirty="0" err="1"/>
              <a:t>лютий</a:t>
            </a:r>
            <a:r>
              <a:rPr dirty="0"/>
              <a:t> – </a:t>
            </a:r>
            <a:r>
              <a:rPr dirty="0" err="1"/>
              <a:t>березень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en-US" dirty="0" smtClean="0"/>
              <a:t>9</a:t>
            </a:r>
            <a:endParaRPr dirty="0"/>
          </a:p>
          <a:p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конкурсної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 </a:t>
            </a:r>
            <a:r>
              <a:rPr dirty="0" err="1"/>
              <a:t>фаховими</a:t>
            </a:r>
            <a:r>
              <a:rPr dirty="0"/>
              <a:t> </a:t>
            </a:r>
            <a:r>
              <a:rPr dirty="0" err="1"/>
              <a:t>експертами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нарахування</a:t>
            </a:r>
            <a:r>
              <a:rPr dirty="0"/>
              <a:t> </a:t>
            </a:r>
            <a:r>
              <a:rPr dirty="0" err="1"/>
              <a:t>балів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наукову</a:t>
            </a:r>
            <a:r>
              <a:rPr dirty="0"/>
              <a:t> </a:t>
            </a:r>
            <a:r>
              <a:rPr dirty="0" err="1"/>
              <a:t>діяльність</a:t>
            </a:r>
            <a:r>
              <a:rPr dirty="0"/>
              <a:t>.</a:t>
            </a:r>
          </a:p>
        </p:txBody>
      </p:sp>
      <p:sp>
        <p:nvSpPr>
          <p:cNvPr id="228" name="TextBox 6"/>
          <p:cNvSpPr txBox="1"/>
          <p:nvPr/>
        </p:nvSpPr>
        <p:spPr>
          <a:xfrm>
            <a:off x="395535" y="4509120"/>
            <a:ext cx="496855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lang="uk-UA" dirty="0" smtClean="0"/>
              <a:t>3-й тур: березень – квітень 201</a:t>
            </a:r>
            <a:r>
              <a:rPr lang="en-US" dirty="0" smtClean="0"/>
              <a:t>9</a:t>
            </a:r>
            <a:endParaRPr lang="uk-UA" dirty="0" smtClean="0"/>
          </a:p>
          <a:p>
            <a:r>
              <a:rPr lang="uk-UA" dirty="0" smtClean="0"/>
              <a:t>Оцінювання особистісного потенціалу конкурсантів під час одноденних  очних змагань.</a:t>
            </a:r>
            <a:endParaRPr lang="uk-UA" dirty="0"/>
          </a:p>
        </p:txBody>
      </p:sp>
      <p:sp>
        <p:nvSpPr>
          <p:cNvPr id="229" name="TextBox 7"/>
          <p:cNvSpPr txBox="1"/>
          <p:nvPr/>
        </p:nvSpPr>
        <p:spPr>
          <a:xfrm>
            <a:off x="395535" y="5589240"/>
            <a:ext cx="46805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dirty="0" err="1"/>
              <a:t>Оголошення</a:t>
            </a:r>
            <a:r>
              <a:rPr dirty="0"/>
              <a:t> </a:t>
            </a:r>
            <a:r>
              <a:rPr dirty="0" err="1"/>
              <a:t>результатів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  <a:p>
            <a:r>
              <a:rPr dirty="0" err="1"/>
              <a:t>Травень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dirty="0" err="1"/>
              <a:t>року</a:t>
            </a:r>
            <a:r>
              <a:rPr dirty="0"/>
              <a:t>.</a:t>
            </a:r>
          </a:p>
        </p:txBody>
      </p:sp>
      <p:sp>
        <p:nvSpPr>
          <p:cNvPr id="230" name="TextBox 10"/>
          <p:cNvSpPr txBox="1"/>
          <p:nvPr/>
        </p:nvSpPr>
        <p:spPr>
          <a:xfrm>
            <a:off x="395535" y="908720"/>
            <a:ext cx="468052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dirty="0" err="1"/>
              <a:t>Етапи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</p:txBody>
      </p:sp>
      <p:pic>
        <p:nvPicPr>
          <p:cNvPr id="231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8104" y="4221088"/>
            <a:ext cx="3349893" cy="223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08104" y="1772816"/>
            <a:ext cx="3312369" cy="2209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TextBox 14"/>
          <p:cNvSpPr txBox="1"/>
          <p:nvPr/>
        </p:nvSpPr>
        <p:spPr>
          <a:xfrm>
            <a:off x="467543" y="1251917"/>
            <a:ext cx="82089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Переможці конкурсу візьмуть участь у </a:t>
            </a:r>
          </a:p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Молодіжному форумі </a:t>
            </a:r>
            <a:r>
              <a:rPr lang="uk-UA" sz="2400" b="1" dirty="0" err="1" smtClean="0">
                <a:solidFill>
                  <a:srgbClr val="006600"/>
                </a:solidFill>
              </a:rPr>
              <a:t>Завтра.UA</a:t>
            </a:r>
            <a:r>
              <a:rPr lang="uk-UA" sz="2400" b="1" dirty="0" smtClean="0">
                <a:solidFill>
                  <a:srgbClr val="006600"/>
                </a:solidFill>
              </a:rPr>
              <a:t> у червні 201</a:t>
            </a:r>
            <a:r>
              <a:rPr lang="en-US" sz="2400" b="1" dirty="0" smtClean="0">
                <a:solidFill>
                  <a:srgbClr val="006600"/>
                </a:solidFill>
              </a:rPr>
              <a:t>9</a:t>
            </a:r>
            <a:r>
              <a:rPr lang="uk-UA" sz="2400" b="1" dirty="0" smtClean="0">
                <a:solidFill>
                  <a:srgbClr val="006600"/>
                </a:solidFill>
              </a:rPr>
              <a:t> року</a:t>
            </a:r>
            <a:endParaRPr lang="uk-UA" sz="2800" b="1" dirty="0">
              <a:solidFill>
                <a:srgbClr val="006600"/>
              </a:solidFill>
            </a:endParaRPr>
          </a:p>
        </p:txBody>
      </p:sp>
      <p:pic>
        <p:nvPicPr>
          <p:cNvPr id="240" name="Рисунок 12" descr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348880"/>
            <a:ext cx="5266796" cy="2560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97133" y="2348880"/>
            <a:ext cx="3946867" cy="273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Рисунок 15" descr="Рисунок 1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4619847"/>
            <a:ext cx="3131841" cy="223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Рисунок 16" descr="Рисунок 1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131840" y="4648029"/>
            <a:ext cx="3312368" cy="220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Рисунок 18" descr="Рисунок 1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125747" y="4653136"/>
            <a:ext cx="3018253" cy="2204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2" y="1196751"/>
            <a:ext cx="5040560" cy="3671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TextBox 12"/>
          <p:cNvSpPr txBox="1"/>
          <p:nvPr/>
        </p:nvSpPr>
        <p:spPr>
          <a:xfrm>
            <a:off x="539551" y="5470192"/>
            <a:ext cx="518457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>
                <a:solidFill>
                  <a:srgbClr val="006600"/>
                </a:solidFill>
              </a:defRPr>
            </a:pPr>
            <a:r>
              <a:rPr sz="2800" b="1" dirty="0">
                <a:solidFill>
                  <a:srgbClr val="006600"/>
                </a:solidFill>
              </a:rPr>
              <a:t>zavtra.in.ua facebook.com/Zavtra.UA/</a:t>
            </a:r>
          </a:p>
          <a:p>
            <a:pPr>
              <a:defRPr sz="4400" b="1">
                <a:solidFill>
                  <a:srgbClr val="006600"/>
                </a:solidFill>
              </a:defRPr>
            </a:pPr>
            <a:endParaRPr dirty="0"/>
          </a:p>
        </p:txBody>
      </p:sp>
      <p:sp>
        <p:nvSpPr>
          <p:cNvPr id="262" name="TextBox 13"/>
          <p:cNvSpPr txBox="1"/>
          <p:nvPr/>
        </p:nvSpPr>
        <p:spPr>
          <a:xfrm>
            <a:off x="5220072" y="5517232"/>
            <a:ext cx="345638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solidFill>
                  <a:srgbClr val="006600"/>
                </a:solidFill>
              </a:defRPr>
            </a:pPr>
            <a:r>
              <a:rPr dirty="0"/>
              <a:t>konkurs@zavtra.in.ua </a:t>
            </a:r>
          </a:p>
          <a:p>
            <a:pPr>
              <a:defRPr sz="2800" b="1">
                <a:solidFill>
                  <a:srgbClr val="006600"/>
                </a:solidFill>
              </a:defRPr>
            </a:pPr>
            <a:r>
              <a:rPr dirty="0" smtClean="0"/>
              <a:t>info@zavtra.in.ua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157192"/>
            <a:ext cx="41764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Інформація та умови конкурсу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1571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Контакти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5"/>
          <p:cNvSpPr txBox="1"/>
          <p:nvPr/>
        </p:nvSpPr>
        <p:spPr>
          <a:xfrm>
            <a:off x="250825" y="1407547"/>
            <a:ext cx="864235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endParaRPr lang="uk-UA" dirty="0" smtClean="0"/>
          </a:p>
          <a:p>
            <a:pPr algn="ctr">
              <a:defRPr sz="3600" b="1">
                <a:solidFill>
                  <a:srgbClr val="006600"/>
                </a:solidFill>
              </a:defRPr>
            </a:pPr>
            <a:r>
              <a:rPr lang="uk-UA" sz="3600" b="1" dirty="0" smtClean="0"/>
              <a:t>Для чого створена програма?</a:t>
            </a:r>
            <a:endParaRPr lang="en-US" sz="3600" b="1" dirty="0" smtClean="0"/>
          </a:p>
          <a:p>
            <a:pPr algn="ctr">
              <a:defRPr sz="1000" b="1"/>
            </a:pPr>
            <a:endParaRPr lang="uk-UA" dirty="0" smtClean="0"/>
          </a:p>
          <a:p>
            <a:pPr algn="ctr"/>
            <a:r>
              <a:rPr lang="uk-UA" sz="2000" dirty="0" smtClean="0"/>
              <a:t>Щоб сформувати мережу молодих лідерів – </a:t>
            </a:r>
          </a:p>
          <a:p>
            <a:pPr algn="ctr"/>
            <a:r>
              <a:rPr lang="uk-UA" sz="2000" dirty="0" smtClean="0"/>
              <a:t>нове покоління інтелектуальної та ділової еліти країни, </a:t>
            </a:r>
          </a:p>
          <a:p>
            <a:pPr algn="ctr"/>
            <a:r>
              <a:rPr lang="uk-UA" sz="2000" dirty="0" smtClean="0"/>
              <a:t>яке стане рушійною силою прогресивних змін в Україні. </a:t>
            </a:r>
            <a:endParaRPr lang="uk-UA" sz="2000" b="1" dirty="0">
              <a:latin typeface="Verdana" pitchFamily="34" charset="0"/>
            </a:endParaRPr>
          </a:p>
        </p:txBody>
      </p:sp>
      <p:pic>
        <p:nvPicPr>
          <p:cNvPr id="124" name="Рисунок 5" descr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598664"/>
            <a:ext cx="9144000" cy="325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6"/>
          <p:cNvSpPr txBox="1"/>
          <p:nvPr/>
        </p:nvSpPr>
        <p:spPr>
          <a:xfrm>
            <a:off x="-11026" y="1084580"/>
            <a:ext cx="9144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solidFill>
                  <a:srgbClr val="006600"/>
                </a:solidFill>
              </a:defRPr>
            </a:pPr>
            <a:r>
              <a:rPr lang="uk-UA" dirty="0" smtClean="0"/>
              <a:t>за 1</a:t>
            </a:r>
            <a:r>
              <a:rPr lang="en-US" dirty="0" smtClean="0"/>
              <a:t>2</a:t>
            </a:r>
            <a:r>
              <a:rPr lang="uk-UA" dirty="0" smtClean="0"/>
              <a:t> років:</a:t>
            </a:r>
            <a:endParaRPr lang="uk-UA" dirty="0"/>
          </a:p>
        </p:txBody>
      </p:sp>
      <p:sp>
        <p:nvSpPr>
          <p:cNvPr id="127" name="TextBox 6"/>
          <p:cNvSpPr txBox="1"/>
          <p:nvPr/>
        </p:nvSpPr>
        <p:spPr>
          <a:xfrm>
            <a:off x="4354954" y="5229200"/>
            <a:ext cx="77633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000" b="1"/>
            </a:lvl1pPr>
          </a:lstStyle>
          <a:p>
            <a:endParaRPr lang="uk-UA" dirty="0"/>
          </a:p>
        </p:txBody>
      </p:sp>
      <p:grpSp>
        <p:nvGrpSpPr>
          <p:cNvPr id="130" name="Group"/>
          <p:cNvGrpSpPr/>
          <p:nvPr/>
        </p:nvGrpSpPr>
        <p:grpSpPr>
          <a:xfrm>
            <a:off x="666800" y="2435301"/>
            <a:ext cx="2170695" cy="1399062"/>
            <a:chOff x="0" y="-9027"/>
            <a:chExt cx="2170693" cy="1399060"/>
          </a:xfrm>
        </p:grpSpPr>
        <p:sp>
          <p:nvSpPr>
            <p:cNvPr id="128" name="29 000 000"/>
            <p:cNvSpPr txBox="1"/>
            <p:nvPr/>
          </p:nvSpPr>
          <p:spPr>
            <a:xfrm>
              <a:off x="0" y="-9027"/>
              <a:ext cx="2170693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en-US" dirty="0" smtClean="0"/>
                <a:t>31 830 </a:t>
              </a:r>
              <a:r>
                <a:rPr lang="uk-UA" dirty="0" smtClean="0"/>
                <a:t>000</a:t>
              </a:r>
              <a:endParaRPr lang="uk-UA" dirty="0"/>
            </a:p>
          </p:txBody>
        </p:sp>
        <p:sp>
          <p:nvSpPr>
            <p:cNvPr id="129" name="гривень -стипендіальний фонд програми"/>
            <p:cNvSpPr txBox="1"/>
            <p:nvPr/>
          </p:nvSpPr>
          <p:spPr>
            <a:xfrm>
              <a:off x="7317" y="466706"/>
              <a:ext cx="2156059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uk-UA" dirty="0" smtClean="0"/>
                <a:t>гривень стипендіальний фонд програми</a:t>
              </a:r>
              <a:endParaRPr lang="uk-UA" dirty="0"/>
            </a:p>
          </p:txBody>
        </p:sp>
      </p:grpSp>
      <p:grpSp>
        <p:nvGrpSpPr>
          <p:cNvPr id="133" name="Group"/>
          <p:cNvGrpSpPr/>
          <p:nvPr/>
        </p:nvGrpSpPr>
        <p:grpSpPr>
          <a:xfrm>
            <a:off x="3927428" y="2383342"/>
            <a:ext cx="1631392" cy="1222393"/>
            <a:chOff x="0" y="-92690"/>
            <a:chExt cx="1631390" cy="1222392"/>
          </a:xfrm>
        </p:grpSpPr>
        <p:sp>
          <p:nvSpPr>
            <p:cNvPr id="131" name="TextBox 6"/>
            <p:cNvSpPr txBox="1"/>
            <p:nvPr/>
          </p:nvSpPr>
          <p:spPr>
            <a:xfrm>
              <a:off x="193649" y="-92690"/>
              <a:ext cx="1244090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uk-UA" smtClean="0"/>
                <a:t>2500</a:t>
              </a:r>
              <a:endParaRPr lang="uk-UA"/>
            </a:p>
          </p:txBody>
        </p:sp>
        <p:sp>
          <p:nvSpPr>
            <p:cNvPr id="132" name="стипендіатів  з усієї України"/>
            <p:cNvSpPr txBox="1"/>
            <p:nvPr/>
          </p:nvSpPr>
          <p:spPr>
            <a:xfrm>
              <a:off x="0" y="483374"/>
              <a:ext cx="163139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стипендіатів  з усієї України </a:t>
              </a:r>
              <a:endParaRPr lang="uk-UA"/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6516216" y="2348880"/>
            <a:ext cx="2232248" cy="1222394"/>
            <a:chOff x="0" y="-127152"/>
            <a:chExt cx="2232246" cy="1222393"/>
          </a:xfrm>
        </p:grpSpPr>
        <p:sp>
          <p:nvSpPr>
            <p:cNvPr id="134" name="TextBox 6"/>
            <p:cNvSpPr txBox="1"/>
            <p:nvPr/>
          </p:nvSpPr>
          <p:spPr>
            <a:xfrm>
              <a:off x="625237" y="-127152"/>
              <a:ext cx="55121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en-US" dirty="0" smtClean="0"/>
                <a:t>93</a:t>
              </a:r>
              <a:endParaRPr lang="uk-UA" dirty="0"/>
            </a:p>
          </p:txBody>
        </p:sp>
        <p:sp>
          <p:nvSpPr>
            <p:cNvPr id="135" name="ВНЗ - партнерів програми"/>
            <p:cNvSpPr txBox="1"/>
            <p:nvPr/>
          </p:nvSpPr>
          <p:spPr>
            <a:xfrm>
              <a:off x="0" y="448912"/>
              <a:ext cx="223224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ru-RU" dirty="0" err="1" smtClean="0"/>
                <a:t>закладів</a:t>
              </a:r>
              <a:r>
                <a:rPr lang="ru-RU" dirty="0" smtClean="0"/>
                <a:t> </a:t>
              </a:r>
              <a:r>
                <a:rPr lang="ru-RU" dirty="0" err="1" smtClean="0"/>
                <a:t>вищої</a:t>
              </a:r>
              <a:r>
                <a:rPr lang="ru-RU" dirty="0" smtClean="0"/>
                <a:t> </a:t>
              </a:r>
              <a:r>
                <a:rPr lang="ru-RU" dirty="0" err="1" smtClean="0"/>
                <a:t>освіти</a:t>
              </a:r>
              <a:r>
                <a:rPr lang="ru-RU" dirty="0" smtClean="0"/>
                <a:t> </a:t>
              </a:r>
              <a:r>
                <a:rPr lang="uk-UA" dirty="0" smtClean="0"/>
                <a:t>- партнерів програми</a:t>
              </a:r>
              <a:endParaRPr lang="uk-UA" dirty="0"/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3657777" y="4104355"/>
            <a:ext cx="2170695" cy="1218918"/>
            <a:chOff x="0" y="0"/>
            <a:chExt cx="2170693" cy="1218917"/>
          </a:xfrm>
        </p:grpSpPr>
        <p:sp>
          <p:nvSpPr>
            <p:cNvPr id="137" name="TextBox 6"/>
            <p:cNvSpPr txBox="1"/>
            <p:nvPr/>
          </p:nvSpPr>
          <p:spPr>
            <a:xfrm>
              <a:off x="697177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1</a:t>
              </a:r>
              <a:r>
                <a:rPr lang="en-US" dirty="0" smtClean="0"/>
                <a:t>6</a:t>
              </a:r>
              <a:r>
                <a:rPr lang="uk-UA" dirty="0" smtClean="0"/>
                <a:t>0</a:t>
              </a:r>
              <a:endParaRPr lang="uk-UA" dirty="0"/>
            </a:p>
          </p:txBody>
        </p:sp>
        <p:sp>
          <p:nvSpPr>
            <p:cNvPr id="138" name="TextBox 6"/>
            <p:cNvSpPr txBox="1"/>
            <p:nvPr/>
          </p:nvSpPr>
          <p:spPr>
            <a:xfrm>
              <a:off x="0" y="572589"/>
              <a:ext cx="2170693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проектів стипендіатів</a:t>
              </a:r>
              <a:endParaRPr lang="uk-UA" dirty="0"/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6300192" y="4104355"/>
            <a:ext cx="2376264" cy="1495918"/>
            <a:chOff x="-436309" y="0"/>
            <a:chExt cx="2376263" cy="1495917"/>
          </a:xfrm>
        </p:grpSpPr>
        <p:sp>
          <p:nvSpPr>
            <p:cNvPr id="140" name="TextBox 6"/>
            <p:cNvSpPr txBox="1"/>
            <p:nvPr/>
          </p:nvSpPr>
          <p:spPr>
            <a:xfrm>
              <a:off x="260868" y="0"/>
              <a:ext cx="776339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1</a:t>
              </a:r>
              <a:r>
                <a:rPr lang="en-US" dirty="0" smtClean="0"/>
                <a:t>6</a:t>
              </a:r>
              <a:endParaRPr lang="uk-UA" dirty="0"/>
            </a:p>
          </p:txBody>
        </p:sp>
        <p:sp>
          <p:nvSpPr>
            <p:cNvPr id="141" name="Форумів Завтра.UA"/>
            <p:cNvSpPr txBox="1"/>
            <p:nvPr/>
          </p:nvSpPr>
          <p:spPr>
            <a:xfrm>
              <a:off x="-436309" y="572590"/>
              <a:ext cx="2376263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Форумів </a:t>
              </a:r>
              <a:r>
                <a:rPr lang="uk-UA" dirty="0" err="1" smtClean="0"/>
                <a:t>Завтра.UA</a:t>
              </a:r>
              <a:r>
                <a:rPr lang="uk-UA" dirty="0" smtClean="0"/>
                <a:t>/ таборів </a:t>
              </a:r>
              <a:r>
                <a:rPr lang="uk-UA" dirty="0" err="1" smtClean="0"/>
                <a:t>Climate</a:t>
              </a:r>
              <a:r>
                <a:rPr lang="uk-UA" dirty="0" smtClean="0"/>
                <a:t> </a:t>
              </a:r>
              <a:r>
                <a:rPr lang="uk-UA" dirty="0" err="1" smtClean="0"/>
                <a:t>Change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та </a:t>
              </a:r>
              <a:r>
                <a:rPr lang="uk-UA" dirty="0" err="1" smtClean="0"/>
                <a:t>You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 </a:t>
              </a:r>
              <a:endParaRPr lang="uk-UA" dirty="0"/>
            </a:p>
          </p:txBody>
        </p:sp>
      </p:grpSp>
      <p:grpSp>
        <p:nvGrpSpPr>
          <p:cNvPr id="146" name="Group"/>
          <p:cNvGrpSpPr/>
          <p:nvPr/>
        </p:nvGrpSpPr>
        <p:grpSpPr>
          <a:xfrm>
            <a:off x="404557" y="4104355"/>
            <a:ext cx="2695181" cy="1218919"/>
            <a:chOff x="0" y="0"/>
            <a:chExt cx="2695179" cy="1218918"/>
          </a:xfrm>
        </p:grpSpPr>
        <p:sp>
          <p:nvSpPr>
            <p:cNvPr id="144" name="TextBox 6"/>
            <p:cNvSpPr txBox="1"/>
            <p:nvPr/>
          </p:nvSpPr>
          <p:spPr>
            <a:xfrm>
              <a:off x="959420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120</a:t>
              </a:r>
              <a:endParaRPr lang="uk-UA" dirty="0"/>
            </a:p>
          </p:txBody>
        </p:sp>
        <p:sp>
          <p:nvSpPr>
            <p:cNvPr id="145" name="TextBox 6"/>
            <p:cNvSpPr txBox="1"/>
            <p:nvPr/>
          </p:nvSpPr>
          <p:spPr>
            <a:xfrm>
              <a:off x="0" y="572589"/>
              <a:ext cx="269517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зустрічей з провідними спікерами України та світу</a:t>
              </a:r>
              <a:endParaRPr lang="uk-UA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3419872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4168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11560" y="4005064"/>
            <a:ext cx="8064896" cy="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 txBox="1"/>
          <p:nvPr/>
        </p:nvSpPr>
        <p:spPr>
          <a:xfrm>
            <a:off x="475803" y="1103907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sp>
        <p:nvSpPr>
          <p:cNvPr id="149" name="TextBox 7"/>
          <p:cNvSpPr txBox="1"/>
          <p:nvPr/>
        </p:nvSpPr>
        <p:spPr>
          <a:xfrm>
            <a:off x="4440684" y="1921271"/>
            <a:ext cx="4536629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Font typeface="Arial" pitchFamily="34" charset="0"/>
              <a:buChar char="•"/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Мережа зв’язків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Контакти талановитої та активної молоді по всій Україні.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Обмін досвідом та інформацією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Оперативне отримання необхідної інформації чи досвіду в будь-якій галузі.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Взаємодопомога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Підтримка колег-однодумців у професійних та приватних питаннях, надання необхідної поради чи допомоги. 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</a:t>
            </a:r>
            <a:r>
              <a:rPr lang="uk-UA" b="1" dirty="0" smtClean="0"/>
              <a:t>Нові друзі з усіх куточків України</a:t>
            </a:r>
            <a:r>
              <a:rPr lang="uk-UA" dirty="0" smtClean="0"/>
              <a:t> Друзі-однодумці з усієї України, з якими можна весело провести дозвілля. </a:t>
            </a:r>
            <a:endParaRPr lang="uk-UA" dirty="0"/>
          </a:p>
        </p:txBody>
      </p:sp>
      <p:pic>
        <p:nvPicPr>
          <p:cNvPr id="150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6851" y="2175643"/>
            <a:ext cx="4032450" cy="30243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"/>
          <p:cNvGrpSpPr/>
          <p:nvPr/>
        </p:nvGrpSpPr>
        <p:grpSpPr>
          <a:xfrm>
            <a:off x="577899" y="1620435"/>
            <a:ext cx="3708216" cy="523218"/>
            <a:chOff x="0" y="0"/>
            <a:chExt cx="3708214" cy="523217"/>
          </a:xfrm>
        </p:grpSpPr>
        <p:pic>
          <p:nvPicPr>
            <p:cNvPr id="151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Мережу"/>
            <p:cNvSpPr txBox="1"/>
            <p:nvPr/>
          </p:nvSpPr>
          <p:spPr>
            <a:xfrm>
              <a:off x="249579" y="0"/>
              <a:ext cx="345863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Мереж</a:t>
              </a:r>
              <a:r>
                <a:rPr lang="uk-UA" dirty="0" smtClean="0"/>
                <a:t>а однодумців 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7"/>
          <p:cNvSpPr txBox="1"/>
          <p:nvPr/>
        </p:nvSpPr>
        <p:spPr>
          <a:xfrm>
            <a:off x="3851919" y="1967755"/>
            <a:ext cx="5292081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Фінансова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Стипендія  2 240 грн. на місяць протягом року.  А також підтримка найцікавіших проектів та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Партнерська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Підбір та налагодження зв’язків з потенційними партнерами проектів й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Експертна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необхідних експертних консультацій.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Інформаційна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Сприяння висвітленню досягнень в ЗМІ.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Рекомендаційна</a:t>
            </a:r>
          </a:p>
          <a:p>
            <a:pPr marL="457200" lvl="1" indent="0">
              <a:buSzPct val="100000"/>
            </a:pPr>
            <a:r>
              <a:rPr lang="uk-UA" dirty="0" smtClean="0"/>
              <a:t>Рекомендації потенційним роботодавцям для найактивніших учасників спільноти </a:t>
            </a:r>
            <a:r>
              <a:rPr lang="uk-UA" dirty="0" err="1" smtClean="0"/>
              <a:t>Завтра.UA</a:t>
            </a:r>
            <a:endParaRPr lang="uk-UA" dirty="0"/>
          </a:p>
        </p:txBody>
      </p:sp>
      <p:pic>
        <p:nvPicPr>
          <p:cNvPr id="156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804" y="2302891"/>
            <a:ext cx="4140290" cy="2762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577899" y="1620435"/>
            <a:ext cx="2009033" cy="523218"/>
            <a:chOff x="0" y="0"/>
            <a:chExt cx="2009031" cy="523217"/>
          </a:xfrm>
        </p:grpSpPr>
        <p:pic>
          <p:nvPicPr>
            <p:cNvPr id="158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Підтримку"/>
            <p:cNvSpPr txBox="1"/>
            <p:nvPr/>
          </p:nvSpPr>
          <p:spPr>
            <a:xfrm>
              <a:off x="249579" y="0"/>
              <a:ext cx="1759452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Підтримк</a:t>
              </a:r>
              <a:r>
                <a:rPr lang="uk-UA" dirty="0" smtClean="0"/>
                <a:t>а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7"/>
          <p:cNvSpPr txBox="1"/>
          <p:nvPr/>
        </p:nvSpPr>
        <p:spPr>
          <a:xfrm>
            <a:off x="4211959" y="1988841"/>
            <a:ext cx="4824538" cy="450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Публічні лекції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Лекції всесвітньо відомих політиків, мислителів та громадських діячів.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 </a:t>
            </a:r>
            <a:r>
              <a:rPr lang="uk-UA" b="1" dirty="0" smtClean="0"/>
              <a:t>Участь у щорічній конференції  YES</a:t>
            </a:r>
            <a:r>
              <a:rPr lang="uk-UA" dirty="0" smtClean="0"/>
              <a:t> Участь в найвпливовішому дискусійному форумі України, який збирає провідних світових та українських політиків, бізнесменів та експертів.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Освітні програми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знань з різних галузей на освітніх форумах, конференціях, дискусіях.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Участь у партнерських проектах</a:t>
            </a:r>
            <a:r>
              <a:rPr lang="uk-UA" dirty="0" smtClean="0"/>
              <a:t> Участь в проектах організацій-партнерів: </a:t>
            </a:r>
            <a:r>
              <a:rPr lang="uk-UA" dirty="0" err="1" smtClean="0"/>
              <a:t>PinchukArtCent</a:t>
            </a:r>
            <a:r>
              <a:rPr lang="en-US" dirty="0" smtClean="0"/>
              <a:t>re</a:t>
            </a:r>
            <a:r>
              <a:rPr lang="uk-UA" dirty="0" smtClean="0"/>
              <a:t>, Фонду Олени Пінчук АНТИСНІД, </a:t>
            </a:r>
            <a:r>
              <a:rPr lang="uk-UA" dirty="0" err="1" smtClean="0"/>
              <a:t>Global</a:t>
            </a:r>
            <a:r>
              <a:rPr lang="uk-UA" dirty="0" smtClean="0"/>
              <a:t> </a:t>
            </a:r>
            <a:r>
              <a:rPr lang="uk-UA" dirty="0" err="1" smtClean="0"/>
              <a:t>Оffice</a:t>
            </a:r>
            <a:r>
              <a:rPr lang="uk-UA" dirty="0" smtClean="0"/>
              <a:t>, інші. </a:t>
            </a:r>
            <a:endParaRPr lang="uk-UA" dirty="0"/>
          </a:p>
        </p:txBody>
      </p:sp>
      <p:pic>
        <p:nvPicPr>
          <p:cNvPr id="163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708919"/>
            <a:ext cx="2218359" cy="159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Рисунок 9" descr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31840" y="2276872"/>
            <a:ext cx="1310640" cy="26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Рисунок 12" descr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240000">
            <a:off x="1492283" y="2666787"/>
            <a:ext cx="2043884" cy="180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4" descr="Picture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300000">
            <a:off x="106571" y="4262211"/>
            <a:ext cx="1777364" cy="252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Рисунок 15" descr="Рисунок 1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360000">
            <a:off x="1869214" y="4490932"/>
            <a:ext cx="2520282" cy="21511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77899" y="1620435"/>
            <a:ext cx="1573318" cy="497841"/>
            <a:chOff x="0" y="0"/>
            <a:chExt cx="1573316" cy="497840"/>
          </a:xfrm>
        </p:grpSpPr>
        <p:pic>
          <p:nvPicPr>
            <p:cNvPr id="169" name="Picture 2" descr="Picture 2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Знання"/>
            <p:cNvSpPr txBox="1"/>
            <p:nvPr/>
          </p:nvSpPr>
          <p:spPr>
            <a:xfrm>
              <a:off x="249579" y="0"/>
              <a:ext cx="1323738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t>Знання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7"/>
          <p:cNvSpPr txBox="1"/>
          <p:nvPr/>
        </p:nvSpPr>
        <p:spPr>
          <a:xfrm>
            <a:off x="0" y="3213099"/>
            <a:ext cx="4362897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49381" indent="-249381">
              <a:buSzPct val="100000"/>
              <a:buChar char="•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Стажування</a:t>
            </a:r>
            <a:r>
              <a:rPr lang="uk-UA" b="0" dirty="0" smtClean="0"/>
              <a:t>. Набуття комунікативних та фахових навичок в робочих умовах. </a:t>
            </a: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err="1" smtClean="0"/>
              <a:t>Волонтерство</a:t>
            </a:r>
            <a:r>
              <a:rPr lang="uk-UA" dirty="0" smtClean="0"/>
              <a:t>. Участь в плануванні та реалізації проектів провідних організацій України.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Події</a:t>
            </a:r>
            <a:r>
              <a:rPr lang="uk-UA" dirty="0" smtClean="0"/>
              <a:t>. Участь у щорічному Молодіжному форумі «</a:t>
            </a:r>
            <a:r>
              <a:rPr lang="uk-UA" dirty="0" err="1" smtClean="0"/>
              <a:t>Завтра.UA</a:t>
            </a:r>
            <a:r>
              <a:rPr lang="uk-UA" dirty="0" smtClean="0"/>
              <a:t>» і таборі </a:t>
            </a:r>
            <a:r>
              <a:rPr lang="uk-UA" dirty="0" err="1" smtClean="0"/>
              <a:t>You</a:t>
            </a:r>
            <a:r>
              <a:rPr lang="uk-UA" dirty="0" smtClean="0"/>
              <a:t> </a:t>
            </a:r>
            <a:r>
              <a:rPr lang="uk-UA" dirty="0" err="1" smtClean="0"/>
              <a:t>Camp</a:t>
            </a:r>
            <a:endParaRPr lang="uk-UA" dirty="0"/>
          </a:p>
        </p:txBody>
      </p:sp>
      <p:pic>
        <p:nvPicPr>
          <p:cNvPr id="174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84811" y="3484054"/>
            <a:ext cx="4396305" cy="228832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4"/>
          <p:cNvSpPr txBox="1"/>
          <p:nvPr/>
        </p:nvSpPr>
        <p:spPr>
          <a:xfrm>
            <a:off x="467544" y="2135231"/>
            <a:ext cx="852651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Проектна робота</a:t>
            </a:r>
            <a:r>
              <a:rPr lang="uk-UA" dirty="0" smtClean="0"/>
              <a:t>. Опрацювання ідей та підготовка до їхнього впровадження у вигляді готових проектів у команді однодумців. </a:t>
            </a:r>
          </a:p>
          <a:p>
            <a:pPr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Тренінги</a:t>
            </a:r>
            <a:r>
              <a:rPr lang="uk-UA" b="0" dirty="0" smtClean="0"/>
              <a:t>. Особистий та професійний розвиток шляхом отримання корисних вмінь  та навичок. </a:t>
            </a:r>
            <a:endParaRPr lang="uk-UA" b="0" dirty="0"/>
          </a:p>
        </p:txBody>
      </p:sp>
      <p:sp>
        <p:nvSpPr>
          <p:cNvPr id="176" name="TextBox 5"/>
          <p:cNvSpPr txBox="1"/>
          <p:nvPr/>
        </p:nvSpPr>
        <p:spPr>
          <a:xfrm>
            <a:off x="475803" y="1103908"/>
            <a:ext cx="84971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smtClean="0"/>
              <a:t>Що отримують переможці конкурсу:</a:t>
            </a:r>
            <a:endParaRPr lang="uk-UA"/>
          </a:p>
        </p:txBody>
      </p:sp>
      <p:grpSp>
        <p:nvGrpSpPr>
          <p:cNvPr id="179" name="Group"/>
          <p:cNvGrpSpPr/>
          <p:nvPr/>
        </p:nvGrpSpPr>
        <p:grpSpPr>
          <a:xfrm>
            <a:off x="577899" y="1620435"/>
            <a:ext cx="1401495" cy="523218"/>
            <a:chOff x="0" y="0"/>
            <a:chExt cx="1401493" cy="523217"/>
          </a:xfrm>
        </p:grpSpPr>
        <p:pic>
          <p:nvPicPr>
            <p:cNvPr id="177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Досвід"/>
            <p:cNvSpPr txBox="1"/>
            <p:nvPr/>
          </p:nvSpPr>
          <p:spPr>
            <a:xfrm>
              <a:off x="249579" y="0"/>
              <a:ext cx="115191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lang="uk-UA" smtClean="0"/>
                <a:t>Досвід</a:t>
              </a:r>
              <a:endParaRPr lang="uk-UA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7998">
            <a:off x="5345448" y="2015771"/>
            <a:ext cx="3568160" cy="2381428"/>
          </a:xfrm>
          <a:prstGeom prst="rect">
            <a:avLst/>
          </a:prstGeom>
        </p:spPr>
      </p:pic>
      <p:pic>
        <p:nvPicPr>
          <p:cNvPr id="10" name="Рисунок 9" descr="Слайд 4 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260">
            <a:off x="2115590" y="1915811"/>
            <a:ext cx="3672408" cy="2451005"/>
          </a:xfrm>
          <a:prstGeom prst="rect">
            <a:avLst/>
          </a:prstGeom>
        </p:spPr>
      </p:pic>
      <p:pic>
        <p:nvPicPr>
          <p:cNvPr id="182" name="Рисунок 22" descr="Рисунок 2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5656" y="4406155"/>
            <a:ext cx="2520281" cy="245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Рисунок 25" descr="Рисунок 2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420000">
            <a:off x="56951" y="1757829"/>
            <a:ext cx="2237646" cy="2234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Рисунок 21" descr="Рисунок 2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21385652">
            <a:off x="50951" y="3891717"/>
            <a:ext cx="1715817" cy="28608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27"/>
          <p:cNvSpPr txBox="1"/>
          <p:nvPr/>
        </p:nvSpPr>
        <p:spPr>
          <a:xfrm>
            <a:off x="2195735" y="986211"/>
            <a:ext cx="53285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Діючі проекти стипендіатів:</a:t>
            </a:r>
          </a:p>
        </p:txBody>
      </p:sp>
      <p:pic>
        <p:nvPicPr>
          <p:cNvPr id="188" name="Рисунок 12" descr="Рисунок 1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rot="240000">
            <a:off x="7028071" y="3871102"/>
            <a:ext cx="2016536" cy="2920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 descr="Слайд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293096"/>
            <a:ext cx="3456384" cy="23068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5" descr="Рисунок 1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346334">
            <a:off x="87668" y="1580049"/>
            <a:ext cx="6588225" cy="2621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Рисунок 16" descr="Рисунок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1420000">
            <a:off x="61016" y="4318718"/>
            <a:ext cx="3995939" cy="243638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27"/>
          <p:cNvSpPr txBox="1"/>
          <p:nvPr/>
        </p:nvSpPr>
        <p:spPr>
          <a:xfrm>
            <a:off x="2195735" y="836713"/>
            <a:ext cx="53285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dirty="0" err="1"/>
              <a:t>Діючі</a:t>
            </a:r>
            <a:r>
              <a:rPr dirty="0"/>
              <a:t> </a:t>
            </a:r>
            <a:r>
              <a:rPr dirty="0" err="1"/>
              <a:t>проекти</a:t>
            </a:r>
            <a:r>
              <a:rPr dirty="0"/>
              <a:t> </a:t>
            </a:r>
            <a:r>
              <a:rPr dirty="0" err="1"/>
              <a:t>стипендіатів</a:t>
            </a:r>
            <a:r>
              <a:rPr dirty="0"/>
              <a:t>:</a:t>
            </a:r>
          </a:p>
        </p:txBody>
      </p:sp>
      <p:pic>
        <p:nvPicPr>
          <p:cNvPr id="7" name="Рисунок 26" descr="Рисунок 2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75821">
            <a:off x="3052345" y="4231213"/>
            <a:ext cx="3279920" cy="2608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Рисунок 14" descr="Рисунок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1479">
            <a:off x="6298096" y="1404039"/>
            <a:ext cx="2845904" cy="364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Рисунок 17" descr="Рисунок 17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165873" y="4292656"/>
            <a:ext cx="2736305" cy="2577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479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Nadya Vatulyova</dc:creator>
  <cp:lastModifiedBy>evmischenko</cp:lastModifiedBy>
  <cp:revision>17</cp:revision>
  <dcterms:modified xsi:type="dcterms:W3CDTF">2018-10-18T13:47:06Z</dcterms:modified>
</cp:coreProperties>
</file>