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3" r:id="rId3"/>
    <p:sldId id="324" r:id="rId4"/>
    <p:sldId id="303" r:id="rId5"/>
    <p:sldId id="261" r:id="rId6"/>
    <p:sldId id="305" r:id="rId7"/>
    <p:sldId id="313" r:id="rId8"/>
    <p:sldId id="312" r:id="rId9"/>
    <p:sldId id="304" r:id="rId10"/>
    <p:sldId id="329" r:id="rId11"/>
    <p:sldId id="311" r:id="rId12"/>
    <p:sldId id="325" r:id="rId13"/>
    <p:sldId id="326" r:id="rId14"/>
    <p:sldId id="327" r:id="rId15"/>
    <p:sldId id="317" r:id="rId16"/>
    <p:sldId id="259" r:id="rId17"/>
    <p:sldId id="318" r:id="rId18"/>
    <p:sldId id="328" r:id="rId19"/>
    <p:sldId id="307" r:id="rId20"/>
    <p:sldId id="319" r:id="rId21"/>
    <p:sldId id="321" r:id="rId22"/>
    <p:sldId id="315" r:id="rId23"/>
    <p:sldId id="316" r:id="rId24"/>
    <p:sldId id="320" r:id="rId25"/>
    <p:sldId id="265" r:id="rId26"/>
    <p:sldId id="322" r:id="rId27"/>
    <p:sldId id="330" r:id="rId28"/>
  </p:sldIdLst>
  <p:sldSz cx="9144000" cy="6858000" type="screen4x3"/>
  <p:notesSz cx="6797675" cy="9926638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FFFF"/>
    <a:srgbClr val="336600"/>
    <a:srgbClr val="CC0099"/>
    <a:srgbClr val="FF33CC"/>
    <a:srgbClr val="66FF66"/>
    <a:srgbClr val="66FF99"/>
    <a:srgbClr val="FFFFFF"/>
    <a:srgbClr val="414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2384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4A41D-481E-4495-B2CE-28186779155B}" type="datetimeFigureOut">
              <a:rPr lang="en-US" smtClean="0"/>
              <a:pPr/>
              <a:t>16.04.15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1CE68-028D-4A3E-8888-3DDBB9321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99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C8627-37F4-4EDF-919D-B7254D13D599}" type="datetimeFigureOut">
              <a:rPr lang="ru-RU" smtClean="0"/>
              <a:pPr/>
              <a:t>16.04.15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14399-77A5-49B8-8EE6-392B672D1DA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5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4399-77A5-49B8-8EE6-392B672D1DA1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14399-77A5-49B8-8EE6-392B672D1DA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789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250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9116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948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87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334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936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002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064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210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476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7FC5B-6D32-43E5-A594-D20265F06ACD}" type="datetimeFigureOut">
              <a:rPr lang="tr-TR" smtClean="0"/>
              <a:pPr/>
              <a:t>16.04.15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2A5EA-A5DC-4607-B93F-C0CEB70680E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971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9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37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3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gau.edu.tr/gorsel/haberler/1424176067-gaugenel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52699"/>
            <a:ext cx="9092825" cy="5216661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71612"/>
            <a:ext cx="9144000" cy="1071570"/>
          </a:xfrm>
          <a:ln w="57150">
            <a:solidFill>
              <a:schemeClr val="tx2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АМЕРИКАНСКИЙ УНИВЕРСИТЕТ ГИРНЕ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1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Что ГАУ ПРЕДЛАГАЕТ ?</a:t>
            </a:r>
            <a:r>
              <a:rPr lang="en-US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n-US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Международная среда обучения 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Международно признанный диплом;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Низкие затраты на  обучение;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 Возможность обучения  за рубежом в кампусах  США, Великобритании, Гонконге и Турции; с 50 % грантом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002060"/>
                </a:solidFill>
              </a:rPr>
              <a:t>Дружелюбный академический и административный персонал</a:t>
            </a:r>
            <a:endParaRPr lang="en-US" sz="2000" dirty="0" smtClean="0"/>
          </a:p>
          <a:p>
            <a:endParaRPr lang="en-US" dirty="0"/>
          </a:p>
        </p:txBody>
      </p:sp>
      <p:pic>
        <p:nvPicPr>
          <p:cNvPr id="6" name="5 Resim" descr="IMG_1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786190"/>
            <a:ext cx="5357818" cy="2833686"/>
          </a:xfrm>
          <a:prstGeom prst="rect">
            <a:avLst/>
          </a:prstGeom>
        </p:spPr>
      </p:pic>
      <p:pic>
        <p:nvPicPr>
          <p:cNvPr id="8" name="7 Resim" descr="GAU (55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6190"/>
            <a:ext cx="4142298" cy="2826066"/>
          </a:xfrm>
          <a:prstGeom prst="rect">
            <a:avLst/>
          </a:prstGeom>
        </p:spPr>
      </p:pic>
      <p:pic>
        <p:nvPicPr>
          <p:cNvPr id="9" name="Picture 4" descr="F:\GUNAY GIRNE FOLDER ONEMLI DOSYALAR\gau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1571612"/>
            <a:ext cx="1571604" cy="1857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77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GAU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академические программы</a:t>
            </a:r>
            <a:endParaRPr lang="en-US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115616" y="1556791"/>
            <a:ext cx="7128792" cy="4886211"/>
          </a:xfrm>
          <a:prstGeom prst="rect">
            <a:avLst/>
          </a:prstGeom>
          <a:solidFill>
            <a:schemeClr val="lt2">
              <a:alpha val="60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/>
              <a:t> 	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3300"/>
                </a:solidFill>
              </a:rPr>
              <a:t>Университет насчитывает 13 факультетов</a:t>
            </a:r>
            <a:endParaRPr lang="tr-TR" sz="28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Бизнеса и экономики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Инженерии и архитектуры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Гуманитарных наук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Прикладных наук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Исполнительных видов искусств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Педагогики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Факультет коммуникации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Юридический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Менеджмента в индустрии спорта и отдыха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Морская школа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Школа авиации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Школа промыслового рыболовства</a:t>
            </a:r>
          </a:p>
          <a:p>
            <a:pPr marL="1714500" lvl="3" indent="-457200">
              <a:spcBef>
                <a:spcPts val="0"/>
              </a:spcBef>
              <a:buFont typeface="Arial" pitchFamily="34" charset="0"/>
              <a:buBlip>
                <a:blip r:embed="rId3"/>
              </a:buBlip>
            </a:pPr>
            <a:r>
              <a:rPr lang="ru-RU" sz="2200" dirty="0" smtClean="0"/>
              <a:t>Школа медицинского  ухода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42006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4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БАКАЛАВРИАТ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214422"/>
            <a:ext cx="8686800" cy="52864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 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Архитектуры,Дизайна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и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Искусств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Бизнеса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и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Экономики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Коммуникации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  <a:latin typeface="Arial Black" pitchFamily="34" charset="0"/>
              </a:rPr>
              <a:t>Педагогики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Инженерии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Наук о Здоровье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Медицинский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Гуманитарных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наук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Юридический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Школа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Прикладных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наук</a:t>
            </a:r>
            <a:endParaRPr lang="en-US" sz="16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Школа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Авиации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Школа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Спорта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Морская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школа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Школа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Медсестер</a:t>
            </a:r>
            <a:endParaRPr lang="en-US" sz="16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Школа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исполнительныхи</a:t>
            </a:r>
            <a:r>
              <a:rPr lang="en-US" sz="1600" b="1" dirty="0" smtClean="0">
                <a:solidFill>
                  <a:srgbClr val="002060"/>
                </a:solidFill>
                <a:latin typeface="Arial Black" pitchFamily="34" charset="0"/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  <a:latin typeface="Arial Black" pitchFamily="34" charset="0"/>
              </a:rPr>
              <a:t>скусств</a:t>
            </a: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6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1600" dirty="0"/>
          </a:p>
        </p:txBody>
      </p:sp>
      <p:pic>
        <p:nvPicPr>
          <p:cNvPr id="4" name="3 Resim" descr="pic5 -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8" y="1214422"/>
            <a:ext cx="3428992" cy="2190744"/>
          </a:xfrm>
          <a:prstGeom prst="rect">
            <a:avLst/>
          </a:prstGeom>
        </p:spPr>
      </p:pic>
      <p:pic>
        <p:nvPicPr>
          <p:cNvPr id="5" name="4 Resim" descr="IMG_6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3071810"/>
            <a:ext cx="3428992" cy="2047868"/>
          </a:xfrm>
          <a:prstGeom prst="rect">
            <a:avLst/>
          </a:prstGeom>
        </p:spPr>
      </p:pic>
      <p:pic>
        <p:nvPicPr>
          <p:cNvPr id="6" name="5 Resim" descr="IMG_77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38" y="5000612"/>
            <a:ext cx="3500462" cy="18573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МАГИСТРАТУРА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715016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Executive MBA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Архитектура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Гендерныеисследования</a:t>
            </a:r>
            <a:r>
              <a:rPr lang="en-US" sz="1600" b="1" dirty="0" smtClean="0">
                <a:solidFill>
                  <a:srgbClr val="002060"/>
                </a:solidFill>
              </a:rPr>
              <a:t>                                           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Дизайнинтерьера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Европеистика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Журналистика и телевещание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Компьютернаяинженерия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Логистика и транспорт в авиации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Маркетинг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Международное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морское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право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Международное</a:t>
            </a:r>
            <a:r>
              <a:rPr lang="en-US" sz="1600" b="1" dirty="0" smtClean="0">
                <a:solidFill>
                  <a:srgbClr val="002060"/>
                </a:solidFill>
              </a:rPr>
              <a:t>   </a:t>
            </a:r>
            <a:r>
              <a:rPr lang="ru-RU" sz="1600" b="1" dirty="0" smtClean="0">
                <a:solidFill>
                  <a:srgbClr val="002060"/>
                </a:solidFill>
              </a:rPr>
              <a:t>право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Международные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отношения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Международный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менеджмент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Менеджмент в строительстве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Менеджментин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формационных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систем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Морской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порт и управление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Морскойт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ранспорт и логистика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Педагогическое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образование</a:t>
            </a:r>
            <a:endParaRPr lang="en-US" sz="1600" b="1" dirty="0" smtClean="0">
              <a:solidFill>
                <a:srgbClr val="002060"/>
              </a:solidFill>
            </a:endParaRPr>
          </a:p>
          <a:p>
            <a:endParaRPr lang="en-US" sz="1600" dirty="0"/>
          </a:p>
        </p:txBody>
      </p:sp>
      <p:sp>
        <p:nvSpPr>
          <p:cNvPr id="4" name="3 Dikdörtgen"/>
          <p:cNvSpPr/>
          <p:nvPr/>
        </p:nvSpPr>
        <p:spPr>
          <a:xfrm>
            <a:off x="4643438" y="1000108"/>
            <a:ext cx="4000528" cy="5643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/>
              <a:t>Право</a:t>
            </a:r>
            <a:endParaRPr lang="en-US" sz="2000" b="1" dirty="0" smtClean="0"/>
          </a:p>
          <a:p>
            <a:r>
              <a:rPr lang="ru-RU" sz="2000" b="1" dirty="0" smtClean="0"/>
              <a:t>Преподованиеанглийскогоязыка</a:t>
            </a:r>
            <a:endParaRPr lang="en-US" sz="2000" b="1" dirty="0" smtClean="0"/>
          </a:p>
          <a:p>
            <a:r>
              <a:rPr lang="ru-RU" sz="2000" b="1" dirty="0" smtClean="0"/>
              <a:t>Преподование с помощьютех. средстобучения</a:t>
            </a:r>
            <a:endParaRPr lang="en-US" sz="2000" b="1" dirty="0" smtClean="0"/>
          </a:p>
          <a:p>
            <a:r>
              <a:rPr lang="ru-RU" sz="2000" b="1" dirty="0" smtClean="0"/>
              <a:t>ПромышленнаяИнженерия</a:t>
            </a:r>
            <a:endParaRPr lang="en-US" sz="2000" b="1" dirty="0" smtClean="0"/>
          </a:p>
          <a:p>
            <a:r>
              <a:rPr lang="ru-RU" sz="2000" b="1" dirty="0" smtClean="0"/>
              <a:t>Психологическаяконсультанция</a:t>
            </a:r>
            <a:endParaRPr lang="en-US" sz="2000" b="1" dirty="0" smtClean="0"/>
          </a:p>
          <a:p>
            <a:r>
              <a:rPr lang="ru-RU" sz="2000" b="1" dirty="0" smtClean="0"/>
              <a:t>Психологияздоровья</a:t>
            </a:r>
            <a:endParaRPr lang="en-US" sz="2000" b="1" dirty="0" smtClean="0"/>
          </a:p>
          <a:p>
            <a:r>
              <a:rPr lang="ru-RU" sz="2000" b="1" dirty="0" smtClean="0"/>
              <a:t>Связи с  общественностью</a:t>
            </a:r>
            <a:endParaRPr lang="en-US" sz="2000" b="1" dirty="0" smtClean="0"/>
          </a:p>
          <a:p>
            <a:r>
              <a:rPr lang="ru-RU" sz="2000" b="1" dirty="0" smtClean="0"/>
              <a:t>Социальнаяпсихология</a:t>
            </a:r>
            <a:endParaRPr lang="en-US" sz="2000" b="1" dirty="0" smtClean="0"/>
          </a:p>
          <a:p>
            <a:r>
              <a:rPr lang="ru-RU" sz="2000" b="1" dirty="0" smtClean="0"/>
              <a:t>Туризм и гостинечноедело</a:t>
            </a:r>
            <a:endParaRPr lang="en-US" sz="2000" b="1" dirty="0" smtClean="0"/>
          </a:p>
          <a:p>
            <a:r>
              <a:rPr lang="ru-RU" sz="2000" b="1" dirty="0" smtClean="0"/>
              <a:t>Управление</a:t>
            </a:r>
            <a:r>
              <a:rPr lang="en-US" sz="2000" b="1" dirty="0" smtClean="0"/>
              <a:t> </a:t>
            </a:r>
            <a:r>
              <a:rPr lang="ru-RU" sz="2000" b="1" dirty="0" smtClean="0"/>
              <a:t>бизнесом</a:t>
            </a:r>
            <a:endParaRPr lang="en-US" sz="2000" b="1" dirty="0" smtClean="0"/>
          </a:p>
          <a:p>
            <a:r>
              <a:rPr lang="ru-RU" sz="2000" b="1" dirty="0" smtClean="0"/>
              <a:t>Управление</a:t>
            </a:r>
            <a:r>
              <a:rPr lang="en-US" sz="2000" b="1" dirty="0" smtClean="0"/>
              <a:t>  </a:t>
            </a:r>
            <a:r>
              <a:rPr lang="ru-RU" sz="2000" b="1" dirty="0" smtClean="0"/>
              <a:t>здравохранением</a:t>
            </a:r>
            <a:endParaRPr lang="en-US" sz="2000" b="1" dirty="0" smtClean="0"/>
          </a:p>
          <a:p>
            <a:r>
              <a:rPr lang="ru-RU" sz="2000" b="1" dirty="0" smtClean="0"/>
              <a:t>Управление</a:t>
            </a:r>
            <a:r>
              <a:rPr lang="en-US" sz="2000" b="1" dirty="0" smtClean="0"/>
              <a:t>  </a:t>
            </a:r>
            <a:r>
              <a:rPr lang="ru-RU" sz="2000" b="1" dirty="0" smtClean="0"/>
              <a:t>кадрами</a:t>
            </a:r>
            <a:endParaRPr lang="en-US" sz="2000" b="1" dirty="0" smtClean="0"/>
          </a:p>
          <a:p>
            <a:r>
              <a:rPr lang="ru-RU" sz="2000" b="1" dirty="0" smtClean="0"/>
              <a:t>Управление</a:t>
            </a:r>
            <a:r>
              <a:rPr lang="en-US" sz="2000" b="1" dirty="0" smtClean="0"/>
              <a:t> </a:t>
            </a:r>
            <a:r>
              <a:rPr lang="ru-RU" sz="2000" b="1" dirty="0" smtClean="0"/>
              <a:t>культурного</a:t>
            </a:r>
            <a:r>
              <a:rPr lang="en-US" sz="2000" b="1" dirty="0" smtClean="0"/>
              <a:t> </a:t>
            </a:r>
            <a:r>
              <a:rPr lang="ru-RU" sz="2000" b="1" dirty="0" smtClean="0"/>
              <a:t>наследия</a:t>
            </a:r>
            <a:endParaRPr lang="en-US" sz="2000" b="1" dirty="0" smtClean="0"/>
          </a:p>
          <a:p>
            <a:r>
              <a:rPr lang="ru-RU" sz="2000" b="1" dirty="0" smtClean="0"/>
              <a:t>Финансовыйменеджмент</a:t>
            </a:r>
            <a:endParaRPr lang="en-US" sz="2000" b="1" dirty="0" smtClean="0"/>
          </a:p>
          <a:p>
            <a:r>
              <a:rPr lang="ru-RU" sz="2000" b="1" dirty="0" smtClean="0"/>
              <a:t>Экономика</a:t>
            </a:r>
            <a:endParaRPr lang="en-US" sz="2000" b="1" dirty="0" smtClean="0"/>
          </a:p>
          <a:p>
            <a:r>
              <a:rPr lang="ru-RU" sz="2000" b="1" dirty="0" smtClean="0"/>
              <a:t>Электронная</a:t>
            </a:r>
            <a:r>
              <a:rPr lang="en-US" sz="2000" b="1" dirty="0" smtClean="0"/>
              <a:t>  </a:t>
            </a:r>
            <a:r>
              <a:rPr lang="ru-RU" sz="2000" b="1" dirty="0" smtClean="0"/>
              <a:t>инженерия</a:t>
            </a:r>
            <a:endParaRPr lang="en-US" sz="2000" b="1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ru-RU" sz="3600" b="1" dirty="0" smtClean="0">
                <a:solidFill>
                  <a:srgbClr val="002060"/>
                </a:solidFill>
              </a:rPr>
              <a:t>АСПИРАНТУРА (ДОКТОРАНТУРА ) БЕЗ ГРАНТА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АрхитектураКоммуникации и СМИ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Компьютернаяинженерия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Маркетинг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Менеджмент в строительсве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Менеджментинформационныхсистем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Политические и  международныеисследования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Туризм и гостинечноеделло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Управленибизнесом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Финансы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</a:rPr>
              <a:t>Электроннаяинженерия</a:t>
            </a:r>
            <a:r>
              <a:rPr lang="en-US" dirty="0" smtClean="0">
                <a:solidFill>
                  <a:srgbClr val="002060"/>
                </a:solidFill>
              </a:rPr>
              <a:t>       </a:t>
            </a:r>
          </a:p>
          <a:p>
            <a:endParaRPr lang="en-US" dirty="0"/>
          </a:p>
        </p:txBody>
      </p:sp>
      <p:pic>
        <p:nvPicPr>
          <p:cNvPr id="1028" name="Picture 4" descr="F:\GUNAY GIRNE FOLDER ONEMLI DOSYALAR\gau-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7075" y="4000504"/>
            <a:ext cx="2066925" cy="261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GIRNE PHOTO\11028565_778021342274041_1760986223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6575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СЕВЕРНЫЙ КИПР -КИРЕНИЯ </a:t>
            </a:r>
            <a:endParaRPr lang="ru-RU" b="1" cap="all" dirty="0">
              <a:ln/>
              <a:solidFill>
                <a:schemeClr val="tx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3528" y="997279"/>
            <a:ext cx="8352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САМЫЙ КРАСИВЫЙ ГОРОД ОСТРОВА</a:t>
            </a:r>
            <a:endParaRPr kumimoji="0" lang="ru-RU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n-US" sz="24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5157192"/>
            <a:ext cx="4572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Общежитие «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The Knowledge village</a:t>
            </a:r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 расположено недалеко от центра города, в 2х километрах от главного кампуса университета</a:t>
            </a:r>
            <a:endParaRPr lang="ru-RU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6 Resim" descr="IMG_1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628800"/>
            <a:ext cx="3024336" cy="3096344"/>
          </a:xfrm>
          <a:prstGeom prst="rect">
            <a:avLst/>
          </a:prstGeom>
        </p:spPr>
      </p:pic>
      <p:pic>
        <p:nvPicPr>
          <p:cNvPr id="9" name="8 Resim" descr="1407071255_1378415856_8071006771_b60d6d3985_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556792"/>
            <a:ext cx="3816424" cy="3312368"/>
          </a:xfrm>
          <a:prstGeom prst="rect">
            <a:avLst/>
          </a:prstGeom>
        </p:spPr>
      </p:pic>
      <p:pic>
        <p:nvPicPr>
          <p:cNvPr id="10" name="9 Resim" descr="IMG_1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0" y="1628800"/>
            <a:ext cx="2948880" cy="2952328"/>
          </a:xfrm>
          <a:prstGeom prst="rect">
            <a:avLst/>
          </a:prstGeom>
        </p:spPr>
      </p:pic>
      <p:pic>
        <p:nvPicPr>
          <p:cNvPr id="12" name="11 Resim" descr="0_befa4_314c0936_X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761863"/>
            <a:ext cx="5799660" cy="2551665"/>
          </a:xfrm>
          <a:prstGeom prst="rect">
            <a:avLst/>
          </a:prstGeom>
        </p:spPr>
      </p:pic>
      <p:pic>
        <p:nvPicPr>
          <p:cNvPr id="13" name="12 Resim" descr="GİRNE YAT LİMAN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725144"/>
            <a:ext cx="4139983" cy="24024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68760"/>
          </a:xfrm>
          <a:solidFill>
            <a:schemeClr val="tx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GAU 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:МЕЖДУНАРОДНАЯ ЛЕТНЯЯ ШКОЛА </a:t>
            </a:r>
            <a:endParaRPr lang="tr-T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17232"/>
            <a:ext cx="4572000" cy="1340768"/>
          </a:xfrm>
          <a:solidFill>
            <a:schemeClr val="lt2">
              <a:alpha val="70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457200"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мероприятие, которое организовывает Американский университет в Гирне для участников из разных стран всех возрастов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pic>
        <p:nvPicPr>
          <p:cNvPr id="4" name="3 Resim" descr="BOUT TRI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340769"/>
            <a:ext cx="4644008" cy="2736304"/>
          </a:xfrm>
          <a:prstGeom prst="rect">
            <a:avLst/>
          </a:prstGeom>
        </p:spPr>
      </p:pic>
      <p:pic>
        <p:nvPicPr>
          <p:cNvPr id="5" name="4 Resim" descr="kamelot beac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1" y="1268760"/>
            <a:ext cx="5868141" cy="2736304"/>
          </a:xfrm>
          <a:prstGeom prst="rect">
            <a:avLst/>
          </a:prstGeom>
        </p:spPr>
      </p:pic>
      <p:pic>
        <p:nvPicPr>
          <p:cNvPr id="6" name="5 Resim" descr="Banana-Boat-Ri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4005064"/>
            <a:ext cx="4572000" cy="2852936"/>
          </a:xfrm>
          <a:prstGeom prst="rect">
            <a:avLst/>
          </a:prstGeom>
        </p:spPr>
      </p:pic>
      <p:pic>
        <p:nvPicPr>
          <p:cNvPr id="7" name="6 Resim" descr="campusss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 flipH="1" flipV="1">
            <a:off x="9718" y="4005064"/>
            <a:ext cx="4562282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F:\GIRNE PHOTO\dorms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6012160" cy="41044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4">
              <a:lumMod val="40000"/>
              <a:lumOff val="60000"/>
            </a:schemeClr>
          </a:solidFill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en-US" sz="36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ОСОБЕННОСТИ ОБЩЕЖИТИЯ</a:t>
            </a:r>
            <a:endParaRPr lang="ru-RU" sz="360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1124744"/>
            <a:ext cx="3131840" cy="286232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комнате: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Кровати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Столы и стулья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Телевизор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Шкаф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Кондиционер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Туалет, ванная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Телефон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Микроволновая печь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Холодильник</a:t>
            </a:r>
          </a:p>
        </p:txBody>
      </p:sp>
      <p:pic>
        <p:nvPicPr>
          <p:cNvPr id="34821" name="Picture 5" descr="F:\GIRNE PHOTO\elysium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933056"/>
            <a:ext cx="6732240" cy="29249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103674"/>
            <a:ext cx="3131840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Общие удобства: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Кухня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Интернет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Прачечная</a:t>
            </a:r>
          </a:p>
          <a:p>
            <a:pPr algn="ctr"/>
            <a:r>
              <a:rPr lang="ru-RU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Учебные залы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ОБЩЕЖИТИЯ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3 İçerik Yer Tutucusu" descr="IMG_4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01602" y="1428736"/>
            <a:ext cx="5742398" cy="3214711"/>
          </a:xfrm>
        </p:spPr>
      </p:pic>
      <p:pic>
        <p:nvPicPr>
          <p:cNvPr id="5" name="4 Resim" descr="IMG_4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4357694"/>
            <a:ext cx="4714876" cy="2500306"/>
          </a:xfrm>
          <a:prstGeom prst="rect">
            <a:avLst/>
          </a:prstGeom>
        </p:spPr>
      </p:pic>
      <p:pic>
        <p:nvPicPr>
          <p:cNvPr id="7" name="6 Resim" descr="IMG_41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86253"/>
            <a:ext cx="4357686" cy="2571747"/>
          </a:xfrm>
          <a:prstGeom prst="rect">
            <a:avLst/>
          </a:prstGeom>
        </p:spPr>
      </p:pic>
      <p:pic>
        <p:nvPicPr>
          <p:cNvPr id="9" name="8 Resim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00174"/>
            <a:ext cx="3428992" cy="27860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801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Курсы Летней школы</a:t>
            </a:r>
            <a:endParaRPr lang="tr-TR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3968" y="1025352"/>
            <a:ext cx="4860032" cy="5832648"/>
          </a:xfrm>
          <a:solidFill>
            <a:schemeClr val="lt2">
              <a:alpha val="75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</a:rPr>
              <a:t>Английский язык ( С начального до продвинутого уровня) 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C00000"/>
                </a:solidFill>
              </a:rPr>
              <a:t>Деловой английский 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FF33CC"/>
                </a:solidFill>
              </a:rPr>
              <a:t>Английский язык для детей  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336600"/>
                </a:solidFill>
              </a:rPr>
              <a:t>Турецкий язык для иностранцев (С начального до продвинутого уровня) 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Стратегическое управление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</a:rPr>
              <a:t>Коучинг и планирование карьеры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C00000"/>
                </a:solidFill>
              </a:rPr>
              <a:t>Управление персональным Брендом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CC0099"/>
                </a:solidFill>
              </a:rPr>
              <a:t>Работа в команде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336600"/>
                </a:solidFill>
              </a:rPr>
              <a:t>Медиапланирование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 Создание фильма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</a:rPr>
              <a:t>Управление Телевидением и радио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  <a:r>
              <a:rPr lang="ru-RU" sz="2000" dirty="0" smtClean="0">
                <a:solidFill>
                  <a:srgbClr val="C00000"/>
                </a:solidFill>
              </a:rPr>
              <a:t>Связи с общественностью и реклама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000" dirty="0" smtClean="0">
                <a:solidFill>
                  <a:srgbClr val="CC0099"/>
                </a:solidFill>
              </a:rPr>
              <a:t>Интегрированные маркетинговые коммуникации </a:t>
            </a:r>
          </a:p>
          <a:p>
            <a:pPr marL="457200" indent="-457200" algn="l">
              <a:buBlip>
                <a:blip r:embed="rId3"/>
              </a:buBlip>
            </a:pP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4 Resim" descr="campuss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61048"/>
            <a:ext cx="4283968" cy="2831976"/>
          </a:xfrm>
          <a:prstGeom prst="rect">
            <a:avLst/>
          </a:prstGeom>
        </p:spPr>
      </p:pic>
      <p:pic>
        <p:nvPicPr>
          <p:cNvPr id="6" name="5 Resim" descr="sini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80728"/>
            <a:ext cx="428396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5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СЕВЕРНЫЙ КИПР</a:t>
            </a:r>
            <a:endParaRPr lang="en-US" dirty="0"/>
          </a:p>
        </p:txBody>
      </p:sp>
      <p:pic>
        <p:nvPicPr>
          <p:cNvPr id="4" name="3 İçerik Yer Tutucusu" descr="north-cyprus-map-10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4"/>
            <a:ext cx="9143999" cy="5715016"/>
          </a:xfr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929322" y="3230216"/>
            <a:ext cx="3214678" cy="362778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/>
          <a:p>
            <a:pPr marL="457200" lvl="0" indent="-457200">
              <a:spcBef>
                <a:spcPct val="20000"/>
              </a:spcBef>
              <a:buBlip>
                <a:blip r:embed="rId3"/>
              </a:buBlip>
            </a:pPr>
            <a:r>
              <a:rPr lang="ru-RU" sz="2800" b="1" dirty="0" smtClean="0">
                <a:solidFill>
                  <a:schemeClr val="bg1"/>
                </a:solidFill>
              </a:rPr>
              <a:t>Кипр является третьим по величине остров в Средиземном море;</a:t>
            </a:r>
          </a:p>
          <a:p>
            <a:pPr marL="457200" lvl="0" indent="-457200">
              <a:spcBef>
                <a:spcPct val="20000"/>
              </a:spcBef>
              <a:buBlip>
                <a:blip r:embed="rId3"/>
              </a:buBlip>
            </a:pPr>
            <a:r>
              <a:rPr lang="ru-RU" sz="2800" b="1" dirty="0" smtClean="0">
                <a:solidFill>
                  <a:schemeClr val="bg1"/>
                </a:solidFill>
              </a:rPr>
              <a:t>Безопасная среда;</a:t>
            </a:r>
          </a:p>
          <a:p>
            <a:pPr marL="457200" lvl="0" indent="-457200">
              <a:spcBef>
                <a:spcPct val="20000"/>
              </a:spcBef>
              <a:buBlip>
                <a:blip r:embed="rId3"/>
              </a:buBlip>
            </a:pPr>
            <a:r>
              <a:rPr lang="ru-RU" sz="2800" b="1" dirty="0" smtClean="0">
                <a:solidFill>
                  <a:schemeClr val="bg1"/>
                </a:solidFill>
              </a:rPr>
              <a:t>300,000 человек в Северном Кипре (2011);</a:t>
            </a:r>
          </a:p>
          <a:p>
            <a:pPr marL="457200" lvl="0" indent="-457200">
              <a:spcBef>
                <a:spcPct val="20000"/>
              </a:spcBef>
              <a:buBlip>
                <a:blip r:embed="rId3"/>
              </a:buBlip>
            </a:pPr>
            <a:r>
              <a:rPr lang="ru-RU" sz="2800" b="1" dirty="0" smtClean="0">
                <a:solidFill>
                  <a:schemeClr val="bg1"/>
                </a:solidFill>
              </a:rPr>
              <a:t>Официальныйдвуязычный (турецкий и английский);</a:t>
            </a:r>
          </a:p>
          <a:p>
            <a:pPr marL="457200" lvl="0" indent="-457200">
              <a:spcBef>
                <a:spcPct val="20000"/>
              </a:spcBef>
              <a:buBlip>
                <a:blip r:embed="rId3"/>
              </a:buBlip>
            </a:pPr>
            <a:r>
              <a:rPr lang="ru-RU" sz="2800" b="1" dirty="0" smtClean="0">
                <a:solidFill>
                  <a:schemeClr val="bg1"/>
                </a:solidFill>
              </a:rPr>
              <a:t>Стыковочные рейсы через Турцию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                                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496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Camelot Beach</a:t>
            </a:r>
            <a:endParaRPr lang="en-US" sz="2800" b="1" cap="all" dirty="0">
              <a:ln w="0"/>
              <a:solidFill>
                <a:schemeClr val="tx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1" y="0"/>
            <a:ext cx="8987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lgerian" pitchFamily="82" charset="0"/>
              </a:rPr>
              <a:t>мероприятия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lgerian" pitchFamily="82" charset="0"/>
            </a:endParaRPr>
          </a:p>
        </p:txBody>
      </p:sp>
      <p:pic>
        <p:nvPicPr>
          <p:cNvPr id="5" name="Рисунок 4" descr="images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5463709"/>
            <a:ext cx="2163266" cy="1394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F:\GIRNE PHOTO\CAMELOT BEACH CLUBE\kamelot be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9144000" cy="223224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5651971"/>
            <a:ext cx="9144000" cy="1107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Всего в 10 минутах езды на организованном транспорте, до или же после учебы, студенты  могут приятно провести время в  семейно-дружественной обстановке пляжного клуба «С</a:t>
            </a:r>
            <a:r>
              <a:rPr kumimoji="0" lang="en-US" sz="2200" b="1" i="0" u="none" strike="noStrike" normalizeH="0" baseline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amelot</a:t>
            </a:r>
            <a:r>
              <a:rPr kumimoji="0" lang="en-US" sz="22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Beach</a:t>
            </a:r>
            <a:r>
              <a:rPr kumimoji="0" lang="ru-RU" sz="22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2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8 Resim" descr="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356992"/>
            <a:ext cx="4067944" cy="2039888"/>
          </a:xfrm>
          <a:prstGeom prst="rect">
            <a:avLst/>
          </a:prstGeom>
        </p:spPr>
      </p:pic>
      <p:pic>
        <p:nvPicPr>
          <p:cNvPr id="10" name="9 Resim" descr="RedsBlues-BananaBoating_321_640x4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9000"/>
            <a:ext cx="3308506" cy="2063378"/>
          </a:xfrm>
          <a:prstGeom prst="rect">
            <a:avLst/>
          </a:prstGeom>
        </p:spPr>
      </p:pic>
      <p:pic>
        <p:nvPicPr>
          <p:cNvPr id="11" name="10 Resim" descr="swimmin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95625" y="3356992"/>
            <a:ext cx="2952750" cy="20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19982"/>
      </p:ext>
    </p:extLst>
  </p:cSld>
  <p:clrMapOvr>
    <a:masterClrMapping/>
  </p:clrMapOvr>
  <p:transition xmlns:p14="http://schemas.microsoft.com/office/powerpoint/2010/main">
    <p:wheel spokes="3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GIRNE PHOTO\GIRNE PHOTO\CITY T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ЭКСКУРСИИ ПО ГОРОДАМ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Образовательные поездки  организовываются для студентов  в различные исторические места Северного Кипра. </a:t>
            </a:r>
            <a:b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 посмотрите города: Фамагуста, Никосия и, конечно же,  Гирне.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445224"/>
            <a:ext cx="9144000" cy="11247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Образовательные поездки  организовываются для студентов  в различные исторические места Северного Кипра. </a:t>
            </a:r>
          </a:p>
          <a:p>
            <a:pPr>
              <a:buNone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 посмотрите города: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Фамагуста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Никосия и, конечно же, 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Гирне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4 Resim" descr="0_befa4_314c0936_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5085184"/>
            <a:ext cx="3744416" cy="1772816"/>
          </a:xfrm>
          <a:prstGeom prst="rect">
            <a:avLst/>
          </a:prstGeom>
        </p:spPr>
      </p:pic>
      <p:pic>
        <p:nvPicPr>
          <p:cNvPr id="6" name="5 Resim" descr="bellapais-monaste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00" y="2780928"/>
            <a:ext cx="2857500" cy="3810000"/>
          </a:xfrm>
          <a:prstGeom prst="rect">
            <a:avLst/>
          </a:prstGeom>
        </p:spPr>
      </p:pic>
      <p:pic>
        <p:nvPicPr>
          <p:cNvPr id="8" name="7 Resim" descr="1085x1500_Кипр_саламин, кип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1428736"/>
            <a:ext cx="2843808" cy="1784240"/>
          </a:xfrm>
          <a:prstGeom prst="rect">
            <a:avLst/>
          </a:prstGeom>
        </p:spPr>
      </p:pic>
      <p:pic>
        <p:nvPicPr>
          <p:cNvPr id="9" name="8 Resim" descr="DSC_81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5085184"/>
            <a:ext cx="3707904" cy="1772816"/>
          </a:xfrm>
          <a:prstGeom prst="rect">
            <a:avLst/>
          </a:prstGeom>
        </p:spPr>
      </p:pic>
      <p:pic>
        <p:nvPicPr>
          <p:cNvPr id="10" name="9 Resim" descr="otduh_na_kip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409728"/>
            <a:ext cx="1958618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0"/>
            <a:ext cx="86281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400" b="1" dirty="0" smtClean="0">
                <a:solidFill>
                  <a:schemeClr val="tx2"/>
                </a:solidFill>
                <a:latin typeface="Algerian" pitchFamily="82" charset="0"/>
              </a:rPr>
              <a:t>Летние виды отдыха</a:t>
            </a:r>
            <a:endParaRPr lang="en-US" sz="3400" b="1" dirty="0">
              <a:solidFill>
                <a:schemeClr val="tx2"/>
              </a:solidFill>
              <a:latin typeface="Algerian" pitchFamily="82" charset="0"/>
            </a:endParaRPr>
          </a:p>
        </p:txBody>
      </p:sp>
      <p:pic>
        <p:nvPicPr>
          <p:cNvPr id="17" name="Рисунок 16" descr="american-college-s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61048"/>
            <a:ext cx="424847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51520" y="620688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 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Шоу талантов</a:t>
            </a:r>
            <a:endParaRPr lang="uk-U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27784" y="54868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Соревнования по плаванию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uk-UA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87624" y="11247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Курсы Хореографии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01471" y="103841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Пляжные вечеринки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58000" y="62068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Welcome Party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pic>
        <p:nvPicPr>
          <p:cNvPr id="8193" name="Picture 1" descr="F:\Genel\GAU (60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4644008" cy="2448272"/>
          </a:xfrm>
          <a:prstGeom prst="rect">
            <a:avLst/>
          </a:prstGeom>
          <a:noFill/>
        </p:spPr>
      </p:pic>
      <p:pic>
        <p:nvPicPr>
          <p:cNvPr id="14" name="13 Resim" descr="IMG_77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4077072"/>
            <a:ext cx="2771799" cy="2780928"/>
          </a:xfrm>
          <a:prstGeom prst="rect">
            <a:avLst/>
          </a:prstGeom>
        </p:spPr>
      </p:pic>
      <p:pic>
        <p:nvPicPr>
          <p:cNvPr id="23" name="22 Resim" descr="yo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556792"/>
            <a:ext cx="4644008" cy="2520280"/>
          </a:xfrm>
          <a:prstGeom prst="rect">
            <a:avLst/>
          </a:prstGeom>
        </p:spPr>
      </p:pic>
      <p:pic>
        <p:nvPicPr>
          <p:cNvPr id="24" name="23 Resim" descr="gau-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4077073"/>
            <a:ext cx="2066925" cy="278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89532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" cstate="print">
            <a:lum bright="60000"/>
          </a:blip>
          <a:stretch>
            <a:fillRect/>
          </a:stretch>
        </p:blipFill>
        <p:spPr>
          <a:xfrm>
            <a:off x="-252536" y="0"/>
            <a:ext cx="9396536" cy="704740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51520" y="620688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 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Экскурсии по городу </a:t>
            </a:r>
            <a:endParaRPr lang="uk-U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63888" y="620688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Теннис, футбол, волейбол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87624" y="112474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Вечеринки у бассейна</a:t>
            </a:r>
            <a:endParaRPr lang="uk-UA" dirty="0">
              <a:solidFill>
                <a:schemeClr val="tx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58000" y="105273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Боулин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</a:t>
            </a:r>
            <a:endParaRPr lang="uk-UA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105273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Караок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uk-UA" dirty="0"/>
          </a:p>
        </p:txBody>
      </p:sp>
      <p:pic>
        <p:nvPicPr>
          <p:cNvPr id="26" name="Рисунок 25" descr="1-kings-leisure-cent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484784"/>
            <a:ext cx="302433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323528" y="6021288"/>
            <a:ext cx="7530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Кино                    Йога                      Курсы музыки</a:t>
            </a:r>
            <a:endParaRPr lang="uk-UA" sz="2400" dirty="0"/>
          </a:p>
        </p:txBody>
      </p:sp>
      <p:pic>
        <p:nvPicPr>
          <p:cNvPr id="39938" name="Picture 2" descr="http://xn----7sbabkled2bc0bhyf4c.xn--p1ai/wp-content/uploads/2014/11/%D0%9A%D0%B0%D1%80%D0%B0%D0%BE%D0%BA%D0%B5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861048"/>
            <a:ext cx="3096344" cy="2167969"/>
          </a:xfrm>
          <a:prstGeom prst="rect">
            <a:avLst/>
          </a:prstGeom>
          <a:noFill/>
        </p:spPr>
      </p:pic>
      <p:sp>
        <p:nvSpPr>
          <p:cNvPr id="39940" name="AutoShape 4" descr="Картинки по запросу Картинки йо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942" name="AutoShape 6" descr="Картинки по запросу Картинки йо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944" name="AutoShape 8" descr="Картинки по запросу Картинки йо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946" name="AutoShape 10" descr="Картинки по запросу Картинки йог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7169" name="Picture 1" descr="F:\Genel\IMG_1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3851920" cy="446449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79512" y="0"/>
            <a:ext cx="862810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400" b="1" dirty="0" smtClean="0">
                <a:solidFill>
                  <a:schemeClr val="tx2"/>
                </a:solidFill>
                <a:latin typeface="Algerian" pitchFamily="82" charset="0"/>
              </a:rPr>
              <a:t>Летние виды отдыха</a:t>
            </a:r>
            <a:endParaRPr lang="en-US" sz="3400" b="1" dirty="0">
              <a:solidFill>
                <a:schemeClr val="tx2"/>
              </a:solidFill>
              <a:latin typeface="Algerian" pitchFamily="82" charset="0"/>
            </a:endParaRPr>
          </a:p>
        </p:txBody>
      </p:sp>
      <p:pic>
        <p:nvPicPr>
          <p:cNvPr id="23" name="22 Resim" descr="DSC_00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5081" y="1556792"/>
            <a:ext cx="2728919" cy="2448272"/>
          </a:xfrm>
          <a:prstGeom prst="rect">
            <a:avLst/>
          </a:prstGeom>
        </p:spPr>
      </p:pic>
      <p:pic>
        <p:nvPicPr>
          <p:cNvPr id="25" name="24 Resim" descr="DSC_00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4077072"/>
            <a:ext cx="255577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89532"/>
      </p:ext>
    </p:extLst>
  </p:cSld>
  <p:clrMapOvr>
    <a:masterClrMapping/>
  </p:clrMapOvr>
  <p:transition xmlns:p14="http://schemas.microsoft.com/office/powerpoint/2010/main">
    <p:wheel spokes="8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agehotels1.cdnvideo.ru/content/images/hotel_static/image_max/336/3362561606.jpg?ID_hotel=8853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ВЕЧЕРИНКИ У БАССЕЙНА ПЯТИЗВЕЗДОЧНОГО ОТЕЛЯ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301208"/>
            <a:ext cx="9144000" cy="15567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</a:rPr>
              <a:t>Грандиозный бассейн </a:t>
            </a:r>
            <a:r>
              <a:rPr lang="en-US" sz="20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</a:rPr>
              <a:t>Le Chateau </a:t>
            </a:r>
            <a:r>
              <a:rPr lang="en-US" sz="2000" b="1" dirty="0" err="1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</a:rPr>
              <a:t>Lambousa</a:t>
            </a:r>
            <a:r>
              <a:rPr lang="en-US" sz="20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</a:rPr>
              <a:t> Hotel </a:t>
            </a:r>
            <a:r>
              <a:rPr lang="ru-RU" sz="2000" b="1" dirty="0" smtClean="0">
                <a:ln w="10541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</a:rPr>
              <a:t>благодаря фантастическим летним хитам, которые дарят незабываемое настроение.  И да, эти вечеринки проходят именно в бассейне, а не только вокруг него!</a:t>
            </a:r>
          </a:p>
          <a:p>
            <a:pPr>
              <a:buNone/>
            </a:pPr>
            <a:endParaRPr lang="ru-RU" sz="2200" b="1" dirty="0">
              <a:ln w="10541" cmpd="sng">
                <a:solidFill>
                  <a:schemeClr val="tx2">
                    <a:lumMod val="75000"/>
                  </a:schemeClr>
                </a:solidFill>
                <a:prstDash val="solid"/>
              </a:ln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4008" y="4581128"/>
            <a:ext cx="4499992" cy="2088232"/>
          </a:xfrm>
          <a:solidFill>
            <a:schemeClr val="lt2">
              <a:alpha val="80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l">
              <a:buBlip>
                <a:blip r:embed="rId3"/>
              </a:buBlip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Олимпийский бассейн</a:t>
            </a:r>
            <a:r>
              <a:rPr lang="en-US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Теннис, футбол, баскетбол</a:t>
            </a:r>
          </a:p>
          <a:p>
            <a:pPr marL="457200" indent="-457200" algn="l">
              <a:buBlip>
                <a:blip r:embed="rId3"/>
              </a:buBlip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Фитнес-центр</a:t>
            </a:r>
            <a:endParaRPr lang="en-US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 algn="l">
              <a:buBlip>
                <a:blip r:embed="rId3"/>
              </a:buBlip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Студия танцев</a:t>
            </a:r>
            <a:endParaRPr lang="en-US" sz="2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1907704" y="157863"/>
            <a:ext cx="58912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normalizeH="0" baseline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Спортивные Развлечения</a:t>
            </a:r>
            <a:endParaRPr kumimoji="0" lang="ru-RU" sz="4000" b="1" i="0" u="none" strike="noStrike" normalizeH="0" baseline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3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GIRNE PHOTO\GIRNE PHOTO\GIRNE AMERIKAN 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ПОМОЩЬ И АССИСТЕНТЫ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301208"/>
            <a:ext cx="9144000" cy="1556792"/>
          </a:xfrm>
          <a:solidFill>
            <a:schemeClr val="accent4">
              <a:lumMod val="40000"/>
              <a:lumOff val="6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Международная летняя программа предоставляет постоянную поддержку по всем вопросам: </a:t>
            </a:r>
            <a:r>
              <a:rPr lang="ru-RU" sz="1800" b="1" dirty="0" err="1" smtClean="0">
                <a:solidFill>
                  <a:srgbClr val="002060"/>
                </a:solidFill>
              </a:rPr>
              <a:t>трансфер</a:t>
            </a:r>
            <a:r>
              <a:rPr lang="ru-RU" sz="1800" b="1" dirty="0" smtClean="0">
                <a:solidFill>
                  <a:srgbClr val="002060"/>
                </a:solidFill>
              </a:rPr>
              <a:t> из аэропорта, социальные и образовательные мероприятия, поездки, проживание, питание и многое другое - всю необходимую информацию вы сможете получать от наших ассистентов на нескольких языках.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5" name="4 Resim" descr="100_0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1785926"/>
            <a:ext cx="5572132" cy="3587290"/>
          </a:xfrm>
          <a:prstGeom prst="rect">
            <a:avLst/>
          </a:prstGeom>
        </p:spPr>
      </p:pic>
      <p:sp>
        <p:nvSpPr>
          <p:cNvPr id="6" name="5 Dikdörtgen"/>
          <p:cNvSpPr/>
          <p:nvPr/>
        </p:nvSpPr>
        <p:spPr>
          <a:xfrm>
            <a:off x="214282" y="714356"/>
            <a:ext cx="5572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БЕЗОПАСНАЯ СРЕДА ОСТРОВА И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КАМПУСА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ПОДДЕРЖКА И ПОМОЩЬ АССИСТЕНТОВ 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МЕЖДУНАРОДНАЯ АТМОСФЕРА 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Турецкие Авиалинии  (THY)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002060"/>
                </a:solidFill>
              </a:rPr>
              <a:t>Турецкие Авиалинии  (THY) являются  официальным партнером  Американского Университета Гирне  и предлагают  специальные скидки на свои рейсы для студентов  Международной Летней Школы ГАУ Мы приглашаем всех участников Летней школы,  воспользоваться скидками во время полета Turkish Airlines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002060"/>
                </a:solidFill>
              </a:rPr>
              <a:t>Эконом-класс  15% Скидки на (ТНУ) рейсы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002060"/>
                </a:solidFill>
              </a:rPr>
              <a:t> Бизнес -класс  20%Скидки на (ТНУ) рейсы</a:t>
            </a:r>
            <a:endParaRPr lang="en-US" sz="2200" b="1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4" name="3 Resim" descr="11060261_922051664494792_430222305910415102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132"/>
            <a:ext cx="3643338" cy="2071702"/>
          </a:xfrm>
          <a:prstGeom prst="rect">
            <a:avLst/>
          </a:prstGeom>
        </p:spPr>
      </p:pic>
      <p:pic>
        <p:nvPicPr>
          <p:cNvPr id="5" name="4 Resim" descr="group_of_friend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144" y="4929174"/>
            <a:ext cx="5525856" cy="1928826"/>
          </a:xfrm>
          <a:prstGeom prst="rect">
            <a:avLst/>
          </a:prstGeom>
        </p:spPr>
      </p:pic>
      <p:pic>
        <p:nvPicPr>
          <p:cNvPr id="6" name="5 Resim" descr="11349_922057421160883_669657817829399875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3357562"/>
            <a:ext cx="3000364" cy="1695450"/>
          </a:xfrm>
          <a:prstGeom prst="rect">
            <a:avLst/>
          </a:prstGeom>
        </p:spPr>
      </p:pic>
      <p:pic>
        <p:nvPicPr>
          <p:cNvPr id="7" name="6 Resim" descr="groups_friend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4929198"/>
            <a:ext cx="5619750" cy="19288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/>
                <a:solidFill>
                  <a:schemeClr val="tx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СЕВЕРНЫЙ КИПР</a:t>
            </a:r>
            <a:endParaRPr lang="en-US" dirty="0"/>
          </a:p>
        </p:txBody>
      </p:sp>
      <p:pic>
        <p:nvPicPr>
          <p:cNvPr id="4" name="3 İçerik Yer Tutucusu" descr="karpaz-bea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5112063" cy="2160241"/>
          </a:xfrm>
        </p:spPr>
      </p:pic>
      <p:pic>
        <p:nvPicPr>
          <p:cNvPr id="5" name="4 Resim" descr="golden-bea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40768"/>
            <a:ext cx="4572000" cy="1928778"/>
          </a:xfrm>
          <a:prstGeom prst="rect">
            <a:avLst/>
          </a:prstGeom>
        </p:spPr>
      </p:pic>
      <p:pic>
        <p:nvPicPr>
          <p:cNvPr id="6" name="5 Resim" descr="haven-en-baai-kyrenia-cypru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4436"/>
            <a:ext cx="4578085" cy="3433564"/>
          </a:xfrm>
          <a:prstGeom prst="rect">
            <a:avLst/>
          </a:prstGeom>
        </p:spPr>
      </p:pic>
      <p:pic>
        <p:nvPicPr>
          <p:cNvPr id="7" name="6 Resim" descr="marine-lif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212976"/>
            <a:ext cx="4572000" cy="1872208"/>
          </a:xfrm>
          <a:prstGeom prst="rect">
            <a:avLst/>
          </a:prstGeom>
        </p:spPr>
      </p:pic>
      <p:pic>
        <p:nvPicPr>
          <p:cNvPr id="9" name="8 Resim" descr="article-2264541-16658021000005DC-748_634x3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5085184"/>
            <a:ext cx="4572000" cy="17728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539552" y="980728"/>
            <a:ext cx="8235117" cy="489654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Американский университет Гирне (ГАУ) был основан в 1985 году как первый университет на Кипре</a:t>
            </a:r>
            <a:b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2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indent="0" algn="ctr">
              <a:spcBef>
                <a:spcPts val="0"/>
              </a:spcBef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ГАУ является международным университетом, с более чем 13000 студентов</a:t>
            </a:r>
            <a:r>
              <a:rPr lang="en-US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-</a:t>
            </a: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почти </a:t>
            </a:r>
            <a:r>
              <a:rPr lang="ru-RU" sz="2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</a:t>
            </a: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 100 </a:t>
            </a:r>
            <a:r>
              <a:rPr lang="en-US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различных стран и  академического состава – представителей  40  стран мира</a:t>
            </a:r>
            <a:endParaRPr lang="en-US" sz="2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endParaRPr lang="en-US" sz="2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>
              <a:buClr>
                <a:srgbClr val="FF0000"/>
              </a:buClr>
              <a:buSzPct val="120000"/>
              <a:buFont typeface="Wingdings" pitchFamily="2" charset="2"/>
              <a:buChar char="Ø"/>
            </a:pP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ГАУ отличается</a:t>
            </a:r>
            <a:r>
              <a:rPr lang="en-US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Американской системой и стилем образования, что позволяет студентам максимально раскрыть </a:t>
            </a:r>
            <a:r>
              <a:rPr lang="en-US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их потенциал и реализовать  все самые смелые мечты</a:t>
            </a:r>
          </a:p>
          <a:p>
            <a:pPr>
              <a:buFont typeface="Arial" charset="0"/>
              <a:buNone/>
            </a:pPr>
            <a:endParaRPr lang="tr-TR" sz="2600" dirty="0"/>
          </a:p>
        </p:txBody>
      </p:sp>
      <p:sp>
        <p:nvSpPr>
          <p:cNvPr id="5" name="Rectangle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366000" cy="6477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GAU </a:t>
            </a:r>
          </a:p>
        </p:txBody>
      </p:sp>
    </p:spTree>
    <p:extLst>
      <p:ext uri="{BB962C8B-B14F-4D97-AF65-F5344CB8AC3E}">
        <p14:creationId xmlns:p14="http://schemas.microsoft.com/office/powerpoint/2010/main" val="42006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 Resim" descr="887344_861821697215019_6557331346340723335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9144000" cy="2592289"/>
          </a:xfrm>
          <a:prstGeom prst="rect">
            <a:avLst/>
          </a:prstGeom>
        </p:spPr>
      </p:pic>
      <p:pic>
        <p:nvPicPr>
          <p:cNvPr id="4" name="3 Resim" descr="10300775_861388720591650_61679932913949800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89039"/>
            <a:ext cx="5076056" cy="1872209"/>
          </a:xfrm>
          <a:prstGeom prst="rect">
            <a:avLst/>
          </a:prstGeom>
        </p:spPr>
      </p:pic>
      <p:pic>
        <p:nvPicPr>
          <p:cNvPr id="5" name="4 Resim" descr="11018805_861388493925006_448471696166992882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45695" y="3717032"/>
            <a:ext cx="4398305" cy="3140968"/>
          </a:xfrm>
          <a:prstGeom prst="rect">
            <a:avLst/>
          </a:prstGeom>
        </p:spPr>
      </p:pic>
      <p:pic>
        <p:nvPicPr>
          <p:cNvPr id="7" name="6 Resim" descr="11041777_861388463925009_5719925701065449934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941168"/>
            <a:ext cx="4860032" cy="1916832"/>
          </a:xfrm>
          <a:prstGeom prst="rect">
            <a:avLst/>
          </a:prstGeom>
        </p:spPr>
      </p:pic>
      <p:sp>
        <p:nvSpPr>
          <p:cNvPr id="8" name="7 Dikdörtgen"/>
          <p:cNvSpPr/>
          <p:nvPr/>
        </p:nvSpPr>
        <p:spPr>
          <a:xfrm>
            <a:off x="1214414" y="1142984"/>
            <a:ext cx="6000792" cy="4286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GAU </a:t>
            </a:r>
            <a:r>
              <a:rPr lang="ru-RU" sz="2800" b="1" dirty="0" smtClean="0"/>
              <a:t>КАМПУС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10" name="9 Dikdörtgen"/>
          <p:cNvSpPr/>
          <p:nvPr/>
        </p:nvSpPr>
        <p:spPr>
          <a:xfrm>
            <a:off x="4714876" y="1571612"/>
            <a:ext cx="442912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b="1" dirty="0"/>
          </a:p>
        </p:txBody>
      </p:sp>
      <p:sp>
        <p:nvSpPr>
          <p:cNvPr id="11" name="10 Dikdörtgen"/>
          <p:cNvSpPr/>
          <p:nvPr/>
        </p:nvSpPr>
        <p:spPr>
          <a:xfrm>
            <a:off x="4786314" y="3571876"/>
            <a:ext cx="4357686" cy="32932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Современный кампус;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Компьютерные и инженерных</a:t>
            </a:r>
            <a:endParaRPr lang="en-US" sz="1600" b="1" dirty="0" smtClean="0"/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лабораторий;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Библиотека и Cybrary;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Кафе, рестораны,  места отдыха  и</a:t>
            </a:r>
            <a:endParaRPr lang="en-US" sz="1600" b="1" dirty="0" smtClean="0"/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Магазины;Кино;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4 Студенческие -резидент залы;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Станции ТВ и радио;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Международный конгресс-зал ( 1000 ) и Сенат Конгресс-холл (250.)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Центр здоровья;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Внутренний транспорт Автобусы ГАУ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/>
              <a:t> Учебный центр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2307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581025"/>
          </a:xfrm>
        </p:spPr>
        <p:txBody>
          <a:bodyPr>
            <a:no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Наши Кампусы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0" y="1340768"/>
            <a:ext cx="5688632" cy="2880320"/>
          </a:xfrm>
          <a:prstGeom prst="rect">
            <a:avLst/>
          </a:prstGeom>
          <a:solidFill>
            <a:schemeClr val="lt2">
              <a:alpha val="60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2800" dirty="0" smtClean="0"/>
              <a:t> 	</a:t>
            </a:r>
          </a:p>
          <a:p>
            <a:pPr marL="1714500" lvl="3" indent="-457200">
              <a:buFont typeface="Arial" pitchFamily="34" charset="0"/>
              <a:buBlip>
                <a:blip r:embed="rId4"/>
              </a:buBlip>
            </a:pPr>
            <a:r>
              <a:rPr lang="en-US" sz="2800" dirty="0" smtClean="0"/>
              <a:t>GAU </a:t>
            </a:r>
            <a:r>
              <a:rPr lang="ru-RU" sz="2800" dirty="0" smtClean="0"/>
              <a:t>Кентербери,</a:t>
            </a:r>
            <a:r>
              <a:rPr lang="en-US" sz="2800" dirty="0" smtClean="0"/>
              <a:t> </a:t>
            </a:r>
            <a:r>
              <a:rPr lang="ru-RU" sz="2800" dirty="0" smtClean="0"/>
              <a:t>Англия</a:t>
            </a:r>
            <a:endParaRPr lang="en-US" sz="2800" dirty="0" smtClean="0"/>
          </a:p>
          <a:p>
            <a:pPr marL="1714500" lvl="3" indent="-457200">
              <a:buFont typeface="Arial" pitchFamily="34" charset="0"/>
              <a:buBlip>
                <a:blip r:embed="rId4"/>
              </a:buBlip>
            </a:pPr>
            <a:r>
              <a:rPr lang="en-US" sz="2800" dirty="0" smtClean="0"/>
              <a:t>GAU </a:t>
            </a:r>
            <a:r>
              <a:rPr lang="ru-RU" sz="2800" dirty="0" smtClean="0"/>
              <a:t>Кипр</a:t>
            </a:r>
            <a:endParaRPr lang="en-US" sz="2800" dirty="0" smtClean="0"/>
          </a:p>
          <a:p>
            <a:pPr marL="1714500" lvl="3" indent="-457200">
              <a:buFont typeface="Arial" pitchFamily="34" charset="0"/>
              <a:buBlip>
                <a:blip r:embed="rId4"/>
              </a:buBlip>
            </a:pPr>
            <a:r>
              <a:rPr lang="en-US" sz="2800" dirty="0" smtClean="0"/>
              <a:t>GAU </a:t>
            </a:r>
            <a:r>
              <a:rPr lang="ru-RU" sz="2800" dirty="0" smtClean="0"/>
              <a:t>США</a:t>
            </a:r>
          </a:p>
          <a:p>
            <a:pPr marL="1714500" lvl="3" indent="-457200">
              <a:buFont typeface="Arial" pitchFamily="34" charset="0"/>
              <a:buBlip>
                <a:blip r:embed="rId4"/>
              </a:buBlip>
            </a:pPr>
            <a:r>
              <a:rPr lang="en-US" sz="2800" dirty="0" smtClean="0"/>
              <a:t>GAU </a:t>
            </a:r>
            <a:r>
              <a:rPr lang="ru-RU" sz="2800" dirty="0" smtClean="0"/>
              <a:t>Гонг –</a:t>
            </a:r>
            <a:r>
              <a:rPr lang="ru-RU" sz="2800" dirty="0" err="1" smtClean="0"/>
              <a:t>Конг</a:t>
            </a:r>
            <a:endParaRPr lang="ru-RU" sz="2800" dirty="0" smtClean="0"/>
          </a:p>
          <a:p>
            <a:pPr marL="1714500" lvl="3" indent="-457200">
              <a:buFont typeface="Arial" pitchFamily="34" charset="0"/>
              <a:buBlip>
                <a:blip r:embed="rId4"/>
              </a:buBlip>
            </a:pPr>
            <a:r>
              <a:rPr lang="en-US" sz="2800" dirty="0" smtClean="0"/>
              <a:t>GAU </a:t>
            </a:r>
            <a:r>
              <a:rPr lang="ru-RU" sz="2800" dirty="0" smtClean="0"/>
              <a:t>Стамбул</a:t>
            </a:r>
            <a:r>
              <a:rPr lang="en-US" sz="2800" dirty="0" smtClean="0"/>
              <a:t>, </a:t>
            </a:r>
            <a:r>
              <a:rPr lang="ru-RU" sz="2800" dirty="0" smtClean="0"/>
              <a:t>Турция</a:t>
            </a:r>
            <a:endParaRPr lang="en-US" sz="2800" b="1" dirty="0" smtClean="0"/>
          </a:p>
          <a:p>
            <a:pPr marL="1714500" lvl="3" indent="-457200">
              <a:buFont typeface="Arial" pitchFamily="34" charset="0"/>
              <a:buBlip>
                <a:blip r:embed="rId4"/>
              </a:buBlip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565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gauinteb.com/images/slide/sli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МЕЖДУНАРОДНЫЕ  АККРЕДИТАЦИИ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GAU 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785786" y="2857496"/>
            <a:ext cx="7643866" cy="2862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dirty="0" smtClean="0"/>
              <a:t>Local: </a:t>
            </a:r>
            <a:r>
              <a:rPr lang="en-US" b="1" dirty="0" smtClean="0"/>
              <a:t>YOK</a:t>
            </a:r>
            <a:r>
              <a:rPr lang="en-US" dirty="0" smtClean="0"/>
              <a:t> (Council of higher Education of Turkey) &amp; </a:t>
            </a:r>
            <a:r>
              <a:rPr lang="en-US" b="1" dirty="0" smtClean="0"/>
              <a:t>YODAK</a:t>
            </a:r>
            <a:r>
              <a:rPr lang="en-US" dirty="0" smtClean="0"/>
              <a:t> (The Higher Education Planning, Evaluation, Accreditation and Coordination Council of North Cyprus);</a:t>
            </a:r>
          </a:p>
          <a:p>
            <a:pPr marL="457200" indent="-457200">
              <a:buBlip>
                <a:blip r:embed="rId3"/>
              </a:buBlip>
            </a:pPr>
            <a:r>
              <a:rPr lang="en-US" dirty="0" smtClean="0"/>
              <a:t>International: </a:t>
            </a:r>
            <a:r>
              <a:rPr lang="en-US" b="1" dirty="0" smtClean="0"/>
              <a:t>IACBE</a:t>
            </a:r>
            <a:r>
              <a:rPr lang="en-US" dirty="0" smtClean="0"/>
              <a:t> (International Assembly of Collegiate Business Education); </a:t>
            </a:r>
            <a:r>
              <a:rPr lang="en-US" b="1" dirty="0" smtClean="0"/>
              <a:t>ECBE </a:t>
            </a:r>
            <a:r>
              <a:rPr lang="en-US" dirty="0" smtClean="0"/>
              <a:t>(European Council for Business Education); </a:t>
            </a:r>
            <a:r>
              <a:rPr lang="en-US" b="1" dirty="0" err="1" smtClean="0"/>
              <a:t>TedQual</a:t>
            </a:r>
            <a:r>
              <a:rPr lang="en-US" dirty="0" smtClean="0"/>
              <a:t> (The UN World Tourism Organization earned Tourism Education Quality Certificate); </a:t>
            </a:r>
            <a:r>
              <a:rPr lang="en-US" b="1" dirty="0" smtClean="0"/>
              <a:t>ASIIN </a:t>
            </a:r>
            <a:r>
              <a:rPr lang="en-US" dirty="0" smtClean="0"/>
              <a:t>(Accreditation Agency for Degree Programs in Engineering, Informatics, the Natural Sciences and Mathematics); </a:t>
            </a:r>
            <a:r>
              <a:rPr lang="en-US" b="1" dirty="0" smtClean="0"/>
              <a:t>EAQUALS </a:t>
            </a:r>
            <a:r>
              <a:rPr lang="en-US" dirty="0" smtClean="0"/>
              <a:t>(European Association for Quality Language Services);</a:t>
            </a:r>
          </a:p>
          <a:p>
            <a:pPr marL="457200" indent="-457200">
              <a:buBlip>
                <a:blip r:embed="rId3"/>
              </a:buBlip>
            </a:pPr>
            <a:r>
              <a:rPr lang="en-US" dirty="0" smtClean="0"/>
              <a:t>Recognized by UK </a:t>
            </a:r>
            <a:r>
              <a:rPr lang="en-US" dirty="0" err="1" smtClean="0"/>
              <a:t>Naric</a:t>
            </a:r>
            <a:r>
              <a:rPr lang="en-US" dirty="0" smtClean="0"/>
              <a:t> (National Recognition Information Centre).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Кампусы университета</a:t>
            </a:r>
            <a:endParaRPr lang="ru-RU" sz="54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4818" name="AutoShape 2" descr="http://btimes.ru/files/universitet_v_shanhae_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20" name="AutoShape 4" descr="data:image/jpeg;base64,/9j/4AAQSkZJRgABAQAAAQABAAD/2wCEAAkGBhQSEBQUExQWFRUUFhgYGBcYFxkXGBoXGBgXFRcXFxkXHCYgGBwjGhcYHy8gIycpLCwsFx4xNTAqNSYrLCkBCQoKDgwOGg8PGikcHB8pKSkpLCkpKSwpKSkpKSkpKSkpKSkpKSkpKSkpKSksKSksKSwpLCkpKSwsLCwsLCksKf/AABEIALoBDwMBIgACEQEDEQH/xAAbAAACAwEBAQAAAAAAAAAAAAAFBgMEBwIBAP/EAEsQAAEDAQUEAwsJBwMEAgMAAAECAxEABAUSITEGQVFhEyJxIzJSU4GRkpOhsdEHFBUWQnLB0vAzVGKCorLhJEPxNGNz4rPCFyWj/8QAGAEAAwEBAAAAAAAAAAAAAAAAAAECAwT/xAAhEQACAgMAAgMBAQAAAAAAAAAAAQIREiExAxNBUWEiQv/aAAwDAQACEQMRAD8ActnLmYLLJLDRllGZbTrhHLOjP0JZv3dn1SPy1m+zNrds6EOJUpYwIlKlEjDAJAB0rR7tvND7aVoMg+cHgeBmtqMozy4Ku2OyraEl5plvDBxpCEiMoxjLTiOw0B2VtjTVoLbzLJbcIElCeqvROoyB0NaiqDkcwciOPEGsv2uuH5sskSWlxhOscUns3capU9ESTTtD+9clnj9gz6tHZ4NZxfFzNtLdHRowgSk4E6QTwpn2N2m6ZotOHurY1P206BXaNDQzabNR7D8KTVF3asUbE8tQ7lYkrHhLSkA9kgUw2Zl3CCqxsHLNISMuUifdVi70dUcqtXtei2EJUkAyTIVOgG4jStaRDJrntVmKwh6zIaUqQnE2kpKoOQVh17RR7Zy62FO5sM6K1bRy4ilq4dpEWxQbW1CgAsGQpIg6hWoInfTrYLsS2QoYidcyIzqJcLjYY+r9m/d2PVI/LX31fs37ux6pH5a6TbDwFdC1HgKwxZpZx9XrN+7seqR+WvPq/Zv3dj1SPy1L865V10/Kliwsg+r9m/d2fVI/LXv1es37ux6pH5am6blXvTDhRTCyD6vWb93Y9Uj8tffV6zfu7PqkflqfpuXtr3p+VGLHZW+r9m/d2PVI/LX31fs37ux6pH5as9Ny9tedN2+eimFgm+Lms6WlRZ2d2fRoy/poBZbBZylZUyyAkZktoAEazlTNeTBcBAUUyO38aWr0uIBuHHOpiClR1RAzOLPStoUjKVge0W+wgwlptfNDSSPPEUNtV+WFJgtISebKfwFWxfliC+jaT0hkZpTKc4E415EdlELbYGyILaD/ACg+8VqkRbKF3fN1tOKQ2yobj0aPy0auK42V9dTLUbu5ozPmoDd9iQ0HUoThC4mNMyRNO92wEADQCBWbfwUkSfQtn8Qz6pHwpSVbrLabV0bTLGBCVZhtAxK0nJPe8KubSX3jUbO2cpAeUOejYPPfG7KgWyNxKddlMoSjJSxzGaU8481Ciqslyt4oNXds6y+SA02G0mFK6NHWIJ6iTHZJ8mujMLis+6zs+rR8KssMJbQEJACU5ACu8VSaJUCl3JZ5PcGvVp+Fcm5bP4hn1aPy0NvPbeztPFs41ED7CCocDmOdQf8A5Bso1Lqe1pf4CnX4JyS+Qsbls/iGfVo/LQXa+6GE2J0hloEYMwhAP7RA1A7fPUze31jP+9H3kOJ94oftVtTZXLG6lD7ZJwQMWf7RJ0NDX4NSQAuq09wSClSSWkkYgRiASJwzrVi5b2XZjjTmgkBaOOZzHMU03ddiHrG2hYkFpuOIOAdYHcc6Tb8u12zqwKMoUsYVRkUwTmdxB3VSMXDB2jTrHbUOoStBlKhIPvHbUV6Xch9pTaxKVDyg7iOYOdZds3tYuzPlJBU0SAsbwTopPPiN9aqzaUuIC0EKSoSCNDSao1i1LRjl5tO2C0jcttUg6BSSPcRlRy03ki0N9KjRScxvCt4PYaa9sNnxa2CkQHE5oPPeDyP4zWY3U0ttp9KgUqTCSDuIJEUXYkq0Nd3qkCvtomlFtGFJOuk5ZchUd1aCp77vdbASUYc5kKnOI0I0rX4IYM+T8f6hWkhKZ9I1q7ZrPNk9oU2p/Nno3AE4lCCCCdMUAnzU03haXg7hbWEgJSYKQrMlX4Cs5bZdqKsYUmu0mkgX1ao/aJ71Sv2Y+yrDFSW+/LU0gqxoMEDvBv8ALzpYsn3RHUmusVZr9e7Txb9D/NG7DfVqcE42xn4vkk+FzpYsp+RLo4TXs0oC+7VgK8TW8/szun+LlUv0vasRTiayXh7w+DinvqMWL2xGqvjS2m8rVjwyzMT3quMeFVO2bSWlvUMnr4dFjdM99pRiwXliOE14TWfq+UJ8ZFts+l8au23bB9pKCW2jjTi1XvzoxY/YhwUqgu0omzrHFKh/SaXUfKE6pQHQtkn+JW/KjVrtgcsYcUMOJMqA3TIMGnTQ8kzLroSOoYEynOCToMuVaBbDlS3Y75saAEstFYByVA88rNHrarKtUZA9sypXYn+6r1+bSdC2Gmj3ZadfATqVHmYgDnQFy2FPSkDMIkds5UD2Xu5612lWpJJK1nQAgjX3DlyqK2W3rQw7M3Yp11xCZAxAqXwzk66qP+a0mxWRDSAhAhI9+8niSd9V7tsKGWwhAyG/eTxJ3mrL1oShJUohKUiSSYAA1k1Dd8HCOPSRS6Stodpy4eiZJCNFLGquITwGRzqpe+1fzl4spxJZAMnQrIG/gnlvoctwLDYQCVKSnCkDM5KGXKYzq1Eyn5P8xPTZkot6QAILJ94qxfbYAbMDv07uYH40UXsmVrQ46tSFwQOjIGEcJIOLma8texuOJtDuRkTgOevgjgKFJGb8MnsVHmRFoyHVcSdN2Ve3/ZkmyKOET1d38aRTA5sKo44tCjjjFKEnTLKDQ3aXZp5uyL7slSRhy6OPtp34uJpykqBeGakhx2f/AOma/wDE3w8BPCrdtsKHUFDiZSfZwI4GqOzTwVZWiCCA2gGDOeBOR4GioNZHYZVe+y67K/nKm1qGFfYSYVwPvqfZbak2VWFZJZWoAjwCftDlxHKa0i1WZLiChaQpKhBH60rL9rdml2YSJU0VSFcNwSrnzrRNPpi4uMrRpy3ApOIEEESCN4O8Uh37Zh0rpA78IxcyDke3OqOyu1ZYCWnSSyswk+LP5T7JolfDmaju6scxrPZUtUaKSZ9Y0xFUtrl9VHYr8BnV2yHSh+1/epH8Kvw81bGb4e/J00UvOCACCgcq0B+6nFOFYdSmQBGCdJj7XOs22FtYYS44oEpRhmIp2T8oDG5Kz6PxrKTotJNUy0dmHI/bJ70p/Z7iQT9rWa6tuy7rqChTyYJByRnlp9qoE7fseA5/T+apfr8x4DnmT+aoyH64/QPV8nh8ePQ/zRiybPuoGTqPQVwSnw+VVxt0x4LnmT+apE7eWfwXPRT+ajMeEWS/V17AUdI3GY7w7/5udd/QT84ukanGF94rUJwx31RfX2z8HPRT+auht5ZuDnoj81PMn1Q+iwLstGPFiZmI71fGfCqrbNnnnNVtjrhWivBwxrXf16s3/c9D/NdfXezcV+h/mjMPVEBO/J46TPSoz/hPxq7eGyb7qEJxNjAAJ62cZUQ+u1m4r9A/GvvrpZvCV6CqMyvXEXmdgn0LCsbRgzHWH4UYtTC0WXAsJyBEpUTvJ3gcTUyts7N4Z9BXwqleO0jDqcCFkqMxkRu7KFK2LFLZk1gkKOWU6+U6VptpMisys09KrMwJgbhma0t49UdlbmSAdos5PSgaqbIE8ZFOWzF2oYZShAjeo71KOpNK6T11fdPxpj+mG7Ox0jioA0jMknQJG81jLpskkGrZbkNIK3FBKU6k/rM1k+122jlpfQhMpZCgQnQqz1X5shuri/8AaRy1qxK6qE942DkJnNXE5a1Ps9sSq1uJcVKGh9reqJ7341SVK2ZSlk6QRs93OOWwhtMwTJOSUhSYlR8umpp3uPZ9FmQAOsuACs69g4DlVqw2JDKQhAgeck8STqeZqyTUuVlQ8aiQ2jVPl48q4jt85r20nTTXlwrgn9ZfGpNDw/r9RQTbA/6J7+T/AORFGSf1/wAGgm15/wBE7/Jx8YihgZxc94uWNDbjKolCcSCJSrKdNx5itK2a2uataYHUdAzbJz5lPhCsutaFhlsKQpJKEkA7xh1HGvUWNYSlQCkqSlSgoGCCFRrVpWjmXkcW7NrJri0sJWkpWApKhBB0IpD2Z+UI9Vu1cgHQMjl9sDQ86e0uggEEEHQjMHsNS1R0JpmXbYbKKs8KR1mcXlROUK4jnVK7n1fNMzMKQB2ZZVq1rQFJIIkEQQdCDlWd2y7EtdIhPe9IkgcNcqd2TVXReu46VLet4stwHm8YImYBgTHGajsIihO2ax1eOAxx1NbMzLljVZXG3RZ8sUY0wRG7Q6VM5d7bZAUFGROQJyGW6hWwrcpc+8kewU43nY1FaClClDDBIGhxVlJbLt1aASXGOC9/2Tu1rsuWcCTiA+4rfp76mF0O+KX/ALm7wtK+tVzPFsgNLnq5RwiaSiic5fRCm0WXirj3itPNUqVWc6YvQV28OFU2dnrQJlleaY0q/Z7neCjLS4IGcHcAKHFIrORCXbNE4j6Kq86WzaYjw71Wvmqq5s7aM+4ub93Ovhs9aJnoXNfBPCq9cAykEGm2FSElRjglR100FedAxxVv+wr7Ou7dV3Z+7nGyvpG1pkJjqK3TwFWFWNRJ6i/977CvtRh3b6hwiR7JfQKNnY1JVB06i/J9mo1t2fwj6K/hRu22YltICVyCn7Ct2u6hlpsKz9hfeEd4rXI8KWKKXkl9FNVns5B65y16qu3hwrpq6A08k7sJzndlxq8iyKhzqKzJjqq8EDhRC9bPAR938E0VTKUmxTszV3oUe6KdVJkpJUAcyR1Msu2ml1YKQRpAjs3Vlb0pcXEiCrQDwjWmoMso+4n+0VuQClWqHFZTDaz5hSjb71detMLM4ckpGg5JHHOm5xk41c21j2UW2S2YbbPTKAU6rOdyZ3JH41m3sqrRW2Y2GmHLSMsiGvxX8Ke20wAAIHAVGDXq3QkSogAak5AdvCpbstRUeEwVVK977asyMbywkbs8zySN9KO0fykpQSiygLVp0hBwA8h9qPNWeXlbHHVFbq1LWSczynQaAUJEynXBtvj5R33FdwAbQCYKuso8zuHZVA/KDbgM1tHtb/8Aal9qAnPLPXykV2opjvh56fDByk2G0fKTbJE9CZ/gP5qrXt8oFpdYWhSGoVh0BnJQPHiBQVsJlGY0zzri0x0Khz/+1DWilJ2bLdVgbesTCXEhQLSNfujMcD2UDvbZNxtKiz3ROEpwE9ZM55H7WfHOiOym0TDlnZbCwFhtIwq6pMJHezkodlMIVUp6N5RT6YuwyUkpUCClKpBygwkZg560WuTaR2yxBxtalBOmcSgnvT7K0C9riatA66etGShkofEcqQ772UeYSSkdIgb0jMZzmPhNapp6MHBx2h4sN+NWhvE2qeKTkpJ4EbvdSreyusv76fcaTHbappSVtqKFCcxyjI8RmcqOpvNTreJYAJcAMaHq68qmqZopWg7ZBS3tzm83/wCM+80x2JWQqrfVxNvrSpT2BQTAHVzEkzmZrQllXYEdVz76c/ImtLZjiPPWdWW5Sw0tOPHiIIMRGUcTUTN2rgSrzn41jM0jw1FMcfbXaUiszTdqvC9tTJuw+F7ajZZpQTXQRWcC6z4ftrr6KV4Xto2Bo4T+v0K9w1m4uxXhe2vfo1Xhe2jYGjYa+w1nBu5fhHz14bvX4Z89GwNGKK4KO2s6Ngc8M+euTY3PDPnNGwNEUmg19pjD5aTl2R3w1ec19YELDhxqJ0iTTj0TetCha1HG4JyxqMcyqtGsy5ZbP8CP7RQRzYoKUVLfICickoG8zqpXPhR1tsIbSkGQlIAJ3wAJyrezEo/b/lV7qabnPc09n4UouPQ6OxXuoPbNsHVNlKO5tpIBg9dWU6/ZG6BWbVsvLFWPt+bXM2YETjc8BJ0P8R0SKzbanaZ+0jrKwokQhMhPl4+WoWLT0igAmBnAAknOe0nOj927AOvQXe5Iyme+j7u7ynyVVJEZOQDZOTfEhOXGma7ti3noK+5IkmSJWQeCd3lpvujZ5izAdGjrAd8c1efd5IorNQ2WofYEs+y1nYT1UAnKVK6yonich5KsG62fFoP8qfhU95Xg20nujiUyR3yoOo3a1Q+tNl/eGvTqTTh2q5bOdWW/QRQTau42BZXSGmwQEwQlI1cSN1GDtFZ/Ht+mKDbV32wqyuhLzaiQnILST+0SdP1pRYhGs20jvRIGRASkAFtB0A5Vcb2xtAAAWsAaQE0KZQA2gnKUjI9ldWdxtZgKHmynhSXkj9mbsMp2vtBB7osdsfCpW9qnt7qp/W+KDFuNarWi2gKgCY808au11MlWGbaA4nRKiTmClIJ8wBHbUTCQEhAkKx4oMaYYgHf76oMWqMyY7Bn76tpfCsynFwJgH31QDFYhFLO26QbQkGP2Q/uXROxW9SIjriMwYCh2UJ2lPSuhxHe4Eok7jK++4a61bYBDYtruLn3uM6D/ADTPeNhSeixAfa1A4DjS/sQiGlzrjPurQWWQQJAOXCffWcnsvHJUIyrvbx96n9odw3NfGvbZZEJscgJxYE7hO6nt5CEDEUiOSUzwqBNta3ojtQmjIz9H6LluZajvU/s3Nw1gRVmy2Zrr9VP2dw8ATTCHm/A/oTnXYeb8D+hNF/ger9Ero0dAOqmYG4caqIs6OlAITmpY3eStA6ZrwP6E18HWvAHoCi/wPV+mfWmyJDqhCYhPDeDVEMDgO9P91aeXmvA/oFedKz4A9AUsh+p/Znq7IgrTAEHF7K5NhR0gGUYke0Ga0By0sjVA9AeyuWnGlmAgSeKRRkgfhf2KdhsCMLZgTiT299RK2sw5lwH40wqsSNyU+iKEXm31/IPxovZUYYoy63rPSuYlKMKVEqMAYuBPCn261TZWf/Ej+0Uh3i0elcOUFahpnmaeboP+lZ5Np9wrQkruJ7sk9v8AaaoXFsUt4S6ro2yQYEFRgR2CiOPuqeZ/A1fs+0rDCAHF9bwU9ZXmFZt0zRK0HLquJmziG0Qd6jmo8yfhRJbgSJUQAN5MDz1n16fKXA7mjB/EsSfRGXtNJ967XqdMuLW6dwMBI10Ay9lRkWkaneO3dnbyQS6obkDq+kYHmmlW9/lCfVICkMI5Zr8qz+AFZ9aL6cVoQkctfOapKBVmSSeefvqWy6G67LwTabSloqUpS56xz0STqczTMrZhIBpF2IyvGz81KH/811sNoRTRL6YZbLW6lxacR6q1AaaBRAqu7eDpSQV5dg/Cr192c/O3kpTJ6RUDjJn8aG2loiQUkRUF0F7La1hACogkAAiZGEaA5+avkEpUYbwQdZVJ7BpT+1s5Z3mmwCEqU2jPCpIJKRIOIYTnvypevbZxyzlRgqwkCUqMZjcQZPtHOocK2YtFBt9ZJIPAKB98GK4tLQBBAgHMRMe3SrzN1vOIUehcJiTImI63VmCo78qjZbTh6wKkkzikQJ4Gs4ScXZNFFOs1Ih0jnyr6+WCiCzhMJEpMlUzuHZnFE7xu5DfRwD1tZM7prsjNS4PEr2a3lM88uFRXxbe7BSCe8GuXkjhRqyXK0o5g9k1NeVosLSsD6BiCUiejUo4TMCU+WtarpDJNjHJaUYCeschpprG6tIsyRA7KQ9n3rOsf6cdXFnkoZkT9qm1CudRI1iW7zT3Pyig6U0RK+ftPxqB9Awk76kZA2CO9MTu3ebSiIbPLzf5oa0vMdvwopNMRzgPEej/mvg2eI83/ALV0tyASdACT2DM7qpWS+UrMQoEzEjIgCZkCNN1NKTVoTcU9lvAeI9H/ANqifSQJka7hn7Sann9foVFa1dU9tK2VSKChn+p89WbvHdE/rdUDAlQmroQBpUsYSUmgN8DrD7v4mrh8vtofeaRA7fjTj0UuGWXtk+4eClb6eLoXNkZPFtNCbReVhDigtsFcme5qOY11o1Z3UKZSWxCI6oiIHCN1bIxrYKtLkOt/epMv5oJt5AEAutHzlE032z9s398UqbU/9f5WTp92sp9NocDm2t1hKcQFJARkns/E1qG27MsE8qzhsSlAj9TWcjSNfJWwfrWpEI7TXS0nEQN3AV2EEmBwqTRVVhLZNMW+ymAO6eXNJFa3b7YhCSVKAHaKy667v6JbbuKFIJIGEmCNIOk9tfW63rcMKKjKpgQMt5qX5VxGEpWyW2upL7q0DNSzMpHs5aeeh9vflC9c8OUaQc866tNpgSMjJABiQTqST/xQ57pHEqUEKMASQDh1A7Nayim3bF00q5bW+WBhICUMgiUg6IFXWr4fwSrCconD8K72UdlkQiSGk5ceqKLi3uD/AGVD+b/FdYC+1frAID7RcUyrElSJC0wR3uKMshSFe9gW084plR6JaiUzGis8KhEBUkjKtPvIqcKApBThJOec6V9a2EOA4mYnkPhUONg1ZmbC1OA4khUDPOFZGNchM6EUZvkz0RGYk+6mQWVLDaklCVtEHEhxIIiSdY3E0PvlFnLWNoLQtIlLYQXArQQgjSphHDYnw8sAilPbJf8AqVD/ALaP1nRlq9Vp1aWBlmUKA9oqjaLXZ3ldI4mfsk4lJGWgkaVr718oyC2wmTf8591PiTSfcPQoA6LqpmTKpg9po99YbODBfbBGoxCnknw0iwsFVG+eqaH/AFjs3j2vTFd/TLLgIQ6hR4BU0FnTRzHb+NXn7YEKQCCcZwiBIBzMnhpQVV7soIxuoTB3qFeq2hs+IqFsSAfsyI0jL30CCvz9Kg4CFQgQqRqCPsxrlVeysoSURjhQJQmOqiRnPkyod9O2f9+H9PwqX6es5A/1g0IkEDXIHTcKLfEJxT6FX7xSlKlQohBggCSd0gb9a7tKupPZ+FBfpxj99nTwZBHk4ZV8doLOEkG0pXJymBAyyy89BRes56wq9NCLLbUHrJUFAZkp62XYK+XtXZRkXkA8M/hQAWmqN5nq+Wqh2usvj0fryVWtO0dndGFt1K1cBNNCZn19ZWlf3j7hTlchmyNfd/E1VdTY1LJW2CqczhXrXa72bQkIaT1RuzEDgAc6pzjHpjRDak91b++KA7SXS47bCpASRDckqAzSJ30XtFvCoI1BnXhzqpa7YZgBMq1MZnzCdK5p+ZN/yap6D2015tKZKcQ0g+Uc8qUmmLPl/CMs9fjXbFjetCsDSCvcRnAz/WtM1g+TVwpl5YRnJAgx8PLUVKWx7FdQRMgSd2fDnOflqazspiVogZ7gZ/Cniy7L2Czd+sLOpEye3X8KpXxe93ugIQMeAzhTAmOR1ypPxP7DYjPW9OOIJjIJBMnPwRxPCjF27MuvZNtKg6qUnCBlpKoVryopde01nQVJbZDRmUkpkzzOqa+vC/rQtKoK056pge/WqXjS6LEu3d8nTDQBtboXGiJ6o4zOufKutqb7sTdmW03hJOGMOcQpJ5DShhsa12BCiQpajmV7wFkHnSrfF1JbQolZGnUAJgyPNlWulwpGtbPNgMNQP9pH9oq/P6yqncn/AE7f/hR/aKnJP6/wK0XBEbwlSfLUNpcwpJ4D9bqlSrr8wDQm9L7ZaUlDjiUlzJIP/GmmZ4xQIF2y3sqILrqceGUoJjIzGUamqt/3i4wUJbEJLYUSBJkk5Tn5gKG2r5u9b8JUCpLaU4YyJGcSMpAVPnovtEO6o5Nt5DtXUVY+ANnad8HJZ7NRzyk1cszotTyEWhpvEshIcQMDiTuJiZE7iKjZahassQBEAxlIk5xpU1zXaoWtkgSMYUTijfGQ3nOk1uh/BOdmwZ6F9DxBgoJDbkg56wlRy1BFB7eyUyHEKQsZEKTEgbxxy9xotZmEJde6hKgXVYyZTHXIASOYgzUNlvt5aGwSF9K/0KklKSmAEnSMoxHzVlguoVC5bbE4AC2JB7MqFKvFYymOWlOV6OMsHCoKQSpYSpBxCUFIIwHTvt1B7xZQ62tRJ7nmCBBIJgSCBvnWqTkCAQtiuXmFfG1q5eYVxhrxR3VRdE/Tq/QFM2zdpY6HuzgQrEvI8Mo0FKeoFeFcGKqMqFiaH9IWL94R/V8K9+l7EP8AfSfIv8tZ6pWdeGr9v4LA1mybcWBpIh1U4gTgSvykwnMcqzi1vLctLhRiKVurUOqe9UslMyMsiKr2BkYkyJmY03Cc/IDTNZlpSQlSoMlISAScQTjg5ZZVE/I2tITTXCD6JmAVkHeI3b86+Q2EHCieGIcef+KutrPeqClFScYgwnCJMHnCeNW0OLZs7TrKEIU6VySOkKcJjqlXwrFKb6Sk/kpOsOiBhXiXyOnIVfsOy7jikla0sjcFkFauxIMioL5trqlNhdoIxMoXBUEySSFRly3VO/cpIYVMjo0AySTOeevLXWqXjHRYtN12RsEqeWUpIkIbzk+ESIoTZ12dBxdCt4zkVGEgEeAjUeej3zcdAqQZ6VIkkdnDl7darWCzpabW+vEcCScKVGTyzORqsKHoJ/S76W20thDQW3iCUpjWMtZ9lALc1anMXTOKwjSCQfwBHkpnsN6NufNVxAfYKkg5kEETJ7KtP2poYkkpCgk5ZTmMjVJAKWy10GXirFPR5EgCesBIjM1as+wqDBUha+ZAH9xHupluJA+bDiAc4/7kkUSDg4j2UUFizYLlBtBSTCUpJKCO+mAOtrlyowm7Gx3qQO2T768s2VpXzQf7k8O2rChlv9vxp0B4/Y0ltIOYz5b+QpL2zAaSRuUB58Q49lPSz3MdprPtr73YdxJS4CUgTwnENCdfJQwGi123obsU5GLBZkmDv6opau243bS2l5y1qZWROBuABOYBnfRfaBf/AOpPA2dGL7uETHkoC10ah9oEgaExpznPhGVZeRtUb+GKlZPstbym2Wth1RKw1GMnMhAUZ7YWDIpJv28EurbCQpS2xhUomceeIRvyO/nR26kzeLmFeIos7uIqI0jvRxgGk5ZIVJyJAPnFUnaM5KpDbdt4WcpbUpJQUrGczhJPYDE+wmma/wB1KlpKSD1G9DuOOM6zARhH64irtlvBXRrTuBSrPKAJB/uHtoj/ADwUnkNCrxWhDjqQkpQQCCJJAgFQVMAAmIjdU7KSq3WFWShIJIy1JOlKjL6RZnEknEpYITuwkST5IPno3snC37Jme5uRHaSc6f8AXWOSVJIYLC4lSrSR9npUkZf93PyxUNltDZNmAEf6xSRp3wSgHdz9hru67GlLloie6B0mSTn19OHfGh9kwgWOIzt5PlPRyR5zSWlRJV2xtakPJJAI6R+MgSIWgq74EDMIIPI1HY3S/YLUYAUejTJyBla1E56DrVNttZwpSMS8MO2n7JVPXb4abq6UoN3epIOLEloTBAgKWSf6hrWmLqwyXAVc112Zal/OnlNJR1ZQkSSRIJJmEDfkToBE0GW2nEqFApBIBCSklM9VUHSRBirVqSChRTnvyz/4qtd12OvKhtClEZnDuHHPnUFNl/6uuBgPkw2oAhWe8wPj2GorDdpcd6pScPXgz1gNUAbyROQ1poOw7pxY0qASgYetwSdRxoarZ3DZC+oEwtHW3gEp6wjPIEHyUUC6inellwnD1DiXIAAATmQUkxJzy13VLYktt41KMvJmW4GAoMd6cwTVm57tVanlICSoJ1kQQnPCTOmlUNpLmcs7xxpIBMJneAlOYOh4Zb6mn8HR5cIz/nao4TeTSlI6Oz9GoTJS6peIFKkjqqEJgGTGsaUyWpsfOzytax57JNKVyNk2loDUqI86VD3Gme87ZLi3GUlZS/0pABIjoQyQcO/Imm2kjBJvYau64HjZ2XsHV+bqMEwojCvrBO8QRnzFQKvFKrrsruWfS79CNdedN7duQbKgFwJJSlQlQlKokb9IJT2UgWxOC6LMCMMWi0DDOQ6zkp5xEeSiyWittUoOKsqwRBs6SJ3jGuKavn6EiyoPfLbEekqlO9UpLdkkD/pkx5FuaUUtzaYsSyBiSyIP8xNPJk0FWLchbDuEyA82PSUYoFft8xZVttqIVigxl1ZIIB8lFrDdSEWV4JBEraVqdUkka6UsWy6kgrUSvMExOUkzwmjJpjoY7ttwRZ7sWo5BlwE6mZArq8LU25aFLBnE3h03zl+uVVbVc/SWCxDEU4EuaZ6q30CcupTZSQ5kCCRhOftpSk70KjQtnbxQULanrgLJHLF/kUorvV9tlSUPr6QOSmSFdQjTreXKrWxzJNvccnqqZcyIzzKD/wDWlK1XS8VKgp74nMxlJjdrSyYUaCi/0Nrs7risloUlWW+EyrzirSNsrMcsR9H/ADSPb7M4qzWdCYK0BQVmIBJHGAaF/RtpTJKIA3yg5b9DNDk/gdD9tjtWgWABtRl1eDLJWAHrqy0ykA86zy9LuaS2FIWSPPwoe9aiVZ+SpnbTLGDDEKmeM7jSds0jVDPf+3HS2BNnS2UrUlKVGZGEAadsZg0Kuy9FpZCAcs84lUakA60FDgw5qzyERu7Zy7KsN2ohlSATJOUaQe+nhWqjGXSMpQ3Emue8yzaS4BOILSRxChh/z5K6vdKVYFolWULH8IzHZvo1svs/Z3mAXgsLxKlSVQQkiU5EEHjoKG3vdBs7xQlXSIMFC4glJ0xDcrIjhUwcZfyOUZL+mVrUmzdBKC50kiEEaCZViJHg6Qa8s1mCrM6qIUFJT/LkpXlq1bLvxQuMiAFkRkT1dKZbiuFHQpMd9JPnjOrcXEjJMSEmmfYdlXzhoiMPSJ38JmKXL0spbtLre5KjHYesB7a0rZi5uhYayGMdY8lE4vxpuVoogu1hXTO4lCCl0AdsxVy77qwoaECW3S5p9zTn1aLoswmY9lWmmSdBUCFfaSxhT1nKwMJccnLwmyo5+SoxdyGLDZm3MWG0vIbG89eTv+zlNNN77MG0JQlRCcKsWWeqSkj2+yu7bs4HE2VKgoiyqSpMEJxFCQkYhGegMCMxWz8twUCcd2ZrslcAcuq8HVZKQ2CkjWENl3XnOdMvyQ3KALQ4YKsSWwRn1cIWY8p9gotstsu9ZrG/Z1lDhdKhi+yUlsNpBSBIGWk0V2QuFVjZU3iCpWVYt/epGfmrBFhv5r+opeva5g1Y2rOkpCVvstyRHVU6kq8uEEdtMoJ41DarClwQtIUJmFCRIzB7aYCdsRZkqt95LScukSgD7pXPtJr75Sdmg/8ANFFZSnpg0tQA6qXckqzy78JH8wpksOzTTK1LbBSpZlRnXt7N3Cp7ddSHU4XAVJkGCTqkhST2ggUgMPu3Z9Siy6lWFta2klUdZHTrU2g89BMcanvZlNgdU2lalPoHWUhR6LFiBGJJAJ6vVKRpMzrWgsbIqTdqGMJDwLSlRkCpDgVIzgZTEVJaPkvsS1KUpL2JRJPdFDMmTMHnSlGxqTRmyrA3aHnXmkpCQ7ZDEadKejWkcRjGtaTbtnJbDSk9RJKgNwJ1qaw/J1ZWT1MYkoOaic0LDiZnWFCmgJPGrbsmjPbw2WQsNjB+zRgGZGWJSt33qgvG4ZQyE4u5Iwa8yd+taE7Ykq1+FUnbn4Hz0gE2z2dxNmfB1lGGct5mgnROBUlAPlGlaA9dah+pqg5dIOopUMB2q2YLFZpG9weZXtoDbLWkjXfTxabtCm0I0CCY0PfHnQt7ZoHwT5IPsNFAVdi3QbRA3tr/AAoY6czxBPvNM1w3EGX8cR1Fid2YoG/cAxEhZEknPLU0fAii2ZVXt6OhFncO+I8+X41Z+iFDRQPlFUL7bWlleIQIE5HSRUUNdFBCesTE12+6ACOznXDhgcDVYueWmU2etjjU2EDSqoOnkrrEeO+rXCS+zerrc4VQDu1HtrxV7rVmoiYAnsqio1yKnjtDu9F1D2cgAKOR51o+xruOzmRmFkVmLCusKPXPbnEpOFaxnuURuHA1eVoitl/bOxlNvaUNHQ35wsJPvFaWhusivy1rUtgqWpRSrIlRJHWRpOmlHPpV7xrnpq+NKxo0yz2Yns40RZaCRlWVNXw/H7Z31ivjXar5f8c76xXxpWM1cGuwqskF9P8AjnfWK+Ndt30/4931ivjQBrINdAdlZQL6f8e76xXxr36af8e76xXxosDWcPZXQNZKb7tHj3fWL+NffTdo8e76xfxosDXfLXNZIL7tHj3fWL+Nei+7R4931i/jQBrVfeasm+nLR4931i/jXovy0ePd9Yv40AaxXhT2Vk/05aPHu+sX8a+F+Wjx7vrF/GiwNVI7K5nsrLDfdo8e76xfxrk32/4931ivjQBqZqF2zpOomsy+m7R4931ivjXxvt/x7vrFfGgDQnLuG7Kqb13kbppEXfT/AI531ivjXJvl+f2zvrFfGiwHNTNQOM0n2y9niM3nPTV8apm9HfGuemr40WIb3bEnhQu/4Zs7i8R0iNQSo4R76BG8nfGuemr41Gu8HCILiz2qPxosYHsdi6SzuQZUlU669X/mgijmaLMPqBchRExOZ50KcrNdNJc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4822" name="Picture 6" descr="http://www.vsu.ru/wasp/api/news/Ks9KS/image/13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7"/>
            <a:ext cx="4716016" cy="2664296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</p:pic>
      <p:sp>
        <p:nvSpPr>
          <p:cNvPr id="34824" name="AutoShape 8" descr="Картинки по запросу Картинки Американского университета в Кентербе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2771800" y="3573016"/>
            <a:ext cx="187647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Гонг </a:t>
            </a:r>
            <a:r>
              <a:rPr lang="uk-UA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–Конг</a:t>
            </a:r>
            <a:r>
              <a:rPr lang="uk-UA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endParaRPr lang="uk-UA" sz="2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4826" name="AutoShape 10" descr="Картинки по запросу Картинки Американского университета в Кентербе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28" name="AutoShape 12" descr="Картинки по запросу Картинки Американского университета в Кентербе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30" name="AutoShape 14" descr="Картинки по запросу Картинки Американского университета в Кентербе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32" name="AutoShape 16" descr="Картинки по запросу Картинки Американского университета в Кентербер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34" name="AutoShape 18" descr="http://www.livlang.ru/images_for_content/Summer_2015/embassy_summer_schools_canterbury_campu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36" name="AutoShape 20" descr="http://www.livlang.ru/images_for_content/Summer_2015/embassy_summer_schools_canterbury_campu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4838" name="Picture 22" descr="https://encrypted-tbn3.gstatic.com/images?q=tbn:ANd9GcR1CY_qN1WwrIfDki7byl3-nOfwpjfo_Fb0Rgz0T6f3r4BrAeV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4066" y="1372966"/>
            <a:ext cx="4355976" cy="2752898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716016" y="3645024"/>
            <a:ext cx="47160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Кентербери</a:t>
            </a:r>
            <a:r>
              <a:rPr lang="en-US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uk-UA" sz="2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Великобритания</a:t>
            </a:r>
            <a:r>
              <a:rPr lang="uk-UA" sz="2400" b="1" dirty="0" smtClean="0">
                <a:solidFill>
                  <a:srgbClr val="FFFF00"/>
                </a:solidFill>
              </a:rPr>
              <a:t>)</a:t>
            </a:r>
            <a:r>
              <a:rPr lang="uk-UA" sz="2500" b="1" dirty="0" smtClean="0">
                <a:solidFill>
                  <a:srgbClr val="FFFF00"/>
                </a:solidFill>
              </a:rPr>
              <a:t> </a:t>
            </a:r>
            <a:endParaRPr lang="uk-UA" sz="2500" dirty="0">
              <a:solidFill>
                <a:srgbClr val="FFFF00"/>
              </a:solidFill>
            </a:endParaRPr>
          </a:p>
        </p:txBody>
      </p:sp>
      <p:pic>
        <p:nvPicPr>
          <p:cNvPr id="34840" name="Picture 24" descr="http://im3-tub-ru.yandex.net/i?id=85d34a15dfc21b01b8e47c1408543b57-133-144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7328"/>
            <a:ext cx="4716016" cy="2778900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275856" y="6237312"/>
            <a:ext cx="1407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Турция</a:t>
            </a:r>
            <a:r>
              <a:rPr lang="ru-RU" b="1" dirty="0" smtClean="0"/>
              <a:t>я</a:t>
            </a:r>
            <a:endParaRPr lang="uk-UA" dirty="0"/>
          </a:p>
        </p:txBody>
      </p:sp>
      <p:pic>
        <p:nvPicPr>
          <p:cNvPr id="34842" name="Picture 26" descr="https://encrypted-tbn3.gstatic.com/images?q=tbn:ANd9GcT7ezBGVfGhLH1usO7lG5G8pUmKlgoexA55CvbdudQWcgiKQBM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182521"/>
            <a:ext cx="4355976" cy="2675479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8028384" y="6165304"/>
            <a:ext cx="915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США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4000" cy="1357298"/>
          </a:xfrm>
          <a:prstGeom prst="rect">
            <a:avLst/>
          </a:prstGeom>
          <a:solidFill>
            <a:schemeClr val="lt2">
              <a:alpha val="60000"/>
            </a:schemeClr>
          </a:solidFill>
        </p:spPr>
        <p:style>
          <a:lnRef idx="1">
            <a:schemeClr val="accent5"/>
          </a:lnRef>
          <a:fillRef idx="1001">
            <a:schemeClr val="lt2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800" b="1" cap="all" dirty="0" smtClean="0">
                <a:ln w="0"/>
                <a:solidFill>
                  <a:srgbClr val="FF3300"/>
                </a:solidFill>
                <a:effectLst>
                  <a:reflection blurRad="12700" stA="50000" endPos="50000" dist="5000" dir="5400000" sy="-100000" rotWithShape="0"/>
                </a:effectLst>
              </a:rPr>
              <a:t> 	</a:t>
            </a:r>
            <a:r>
              <a:rPr lang="ru-RU" sz="2800" b="1" cap="all" dirty="0" smtClean="0">
                <a:ln w="0"/>
                <a:solidFill>
                  <a:srgbClr val="FF33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Университет предоставляет </a:t>
            </a:r>
            <a:r>
              <a:rPr lang="en-US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 50 % </a:t>
            </a:r>
            <a:r>
              <a:rPr lang="ru-RU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грант для МЕЖДУНАРОДНЫХ СТУДЕНТОВ</a:t>
            </a:r>
            <a:r>
              <a:rPr lang="en-US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>
              <a:buNone/>
            </a:pPr>
            <a:r>
              <a:rPr lang="ru-RU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</a:rPr>
              <a:t>Что ГАУ ПРЕДЛАГАЕТ ?</a:t>
            </a:r>
            <a:endParaRPr lang="en-US" sz="2800" b="1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endParaRPr lang="ru-RU" sz="2800" b="1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r>
              <a:rPr lang="ru-RU" sz="2800" b="1" cap="all" dirty="0" smtClean="0">
                <a:ln w="0"/>
                <a:solidFill>
                  <a:srgbClr val="FF3300"/>
                </a:soli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sz="2800" b="1" cap="all" dirty="0" smtClean="0">
                <a:ln w="0"/>
                <a:solidFill>
                  <a:srgbClr val="FF33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2800" b="1" cap="all" dirty="0" smtClean="0">
              <a:ln w="0"/>
              <a:solidFill>
                <a:srgbClr val="FF33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2 Resim" descr="887344_861821697215019_6557331346340723335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  <p:sp>
        <p:nvSpPr>
          <p:cNvPr id="5" name="4 Dikdörtgen"/>
          <p:cNvSpPr/>
          <p:nvPr/>
        </p:nvSpPr>
        <p:spPr>
          <a:xfrm>
            <a:off x="2000232" y="2071678"/>
            <a:ext cx="421484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…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17 Dikdörtgen"/>
          <p:cNvSpPr/>
          <p:nvPr/>
        </p:nvSpPr>
        <p:spPr>
          <a:xfrm>
            <a:off x="2000232" y="1428736"/>
            <a:ext cx="4857768" cy="23797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Международная среда обучения 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Международно признанный диплом;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Низкие затраты на  обучение;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 Возможность обучения  за рубежом в кампусах  США, Великобритании, Гонконге и Турции; с 50 % грантом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Дружелюбный академический и административный персонал</a:t>
            </a:r>
            <a:endParaRPr lang="en-US" dirty="0"/>
          </a:p>
        </p:txBody>
      </p:sp>
      <p:pic>
        <p:nvPicPr>
          <p:cNvPr id="19" name="18 Resim" descr="gau-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5143512"/>
            <a:ext cx="1571604" cy="171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768</Words>
  <Application>Microsoft Macintosh PowerPoint</Application>
  <PresentationFormat>Экран (4:3)</PresentationFormat>
  <Paragraphs>216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  АМЕРИКАНСКИЙ УНИВЕРСИТЕТ ГИРНЕ   </vt:lpstr>
      <vt:lpstr>СЕВЕРНЫЙ КИПР</vt:lpstr>
      <vt:lpstr>СЕВЕРНЫЙ КИПР</vt:lpstr>
      <vt:lpstr>GAU </vt:lpstr>
      <vt:lpstr>Презентация PowerPoint</vt:lpstr>
      <vt:lpstr>Наши Кампусы</vt:lpstr>
      <vt:lpstr>Презентация PowerPoint</vt:lpstr>
      <vt:lpstr>Кампусы университета</vt:lpstr>
      <vt:lpstr>Презентация PowerPoint</vt:lpstr>
      <vt:lpstr> Что ГАУ ПРЕДЛАГАЕТ ? </vt:lpstr>
      <vt:lpstr>GAU – академические программы</vt:lpstr>
      <vt:lpstr> БАКАЛАВРИАТ </vt:lpstr>
      <vt:lpstr> МАГИСТРАТУРА </vt:lpstr>
      <vt:lpstr> АСПИРАНТУРА (ДОКТОРАНТУРА ) БЕЗ ГРАНТА </vt:lpstr>
      <vt:lpstr>СЕВЕРНЫЙ КИПР -КИРЕНИЯ </vt:lpstr>
      <vt:lpstr>GAU :МЕЖДУНАРОДНАЯ ЛЕТНЯЯ ШКОЛА </vt:lpstr>
      <vt:lpstr>ОСОБЕННОСТИ ОБЩЕЖИТИЯ</vt:lpstr>
      <vt:lpstr>ОБЩЕЖИТИЯ</vt:lpstr>
      <vt:lpstr>Курсы Летней школы</vt:lpstr>
      <vt:lpstr>Camelot Beach</vt:lpstr>
      <vt:lpstr>   ЭКСКУРСИИ ПО ГОРОДАМ  Образовательные поездки  организовываются для студентов  в различные исторические места Северного Кипра.  Вы посмотрите города: Фамагуста, Никосия и, конечно же,  Гирне.  </vt:lpstr>
      <vt:lpstr>Презентация PowerPoint</vt:lpstr>
      <vt:lpstr>Презентация PowerPoint</vt:lpstr>
      <vt:lpstr>ВЕЧЕРИНКИ У БАССЕЙНА ПЯТИЗВЕЗДОЧНОГО ОТЕЛЯ </vt:lpstr>
      <vt:lpstr>Спортивные Развлечения</vt:lpstr>
      <vt:lpstr>ПОМОЩЬ И АССИСТЕНТЫ</vt:lpstr>
      <vt:lpstr>Турецкие Авиалинии  (THY)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Girne American University</dc:title>
  <dc:creator>Elvira SABIROVA</dc:creator>
  <cp:lastModifiedBy>V N</cp:lastModifiedBy>
  <cp:revision>149</cp:revision>
  <cp:lastPrinted>2014-10-13T07:06:23Z</cp:lastPrinted>
  <dcterms:created xsi:type="dcterms:W3CDTF">2012-11-19T10:48:56Z</dcterms:created>
  <dcterms:modified xsi:type="dcterms:W3CDTF">2015-04-16T06:41:02Z</dcterms:modified>
</cp:coreProperties>
</file>