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4"/>
  </p:notesMasterIdLst>
  <p:sldIdLst>
    <p:sldId id="256" r:id="rId2"/>
    <p:sldId id="260" r:id="rId3"/>
    <p:sldId id="303" r:id="rId4"/>
    <p:sldId id="304" r:id="rId5"/>
    <p:sldId id="305" r:id="rId6"/>
    <p:sldId id="262" r:id="rId7"/>
    <p:sldId id="302" r:id="rId8"/>
    <p:sldId id="306" r:id="rId9"/>
    <p:sldId id="313" r:id="rId10"/>
    <p:sldId id="314" r:id="rId11"/>
    <p:sldId id="319" r:id="rId12"/>
    <p:sldId id="315" r:id="rId13"/>
    <p:sldId id="316" r:id="rId14"/>
    <p:sldId id="317" r:id="rId15"/>
    <p:sldId id="318" r:id="rId16"/>
    <p:sldId id="309" r:id="rId17"/>
    <p:sldId id="320" r:id="rId18"/>
    <p:sldId id="310" r:id="rId19"/>
    <p:sldId id="311" r:id="rId20"/>
    <p:sldId id="312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Inna\&#1044;&#1086;&#1082;&#1090;&#1086;&#1088;&#1072;&#1085;&#1090;&#1091;&#1088;&#1072;\&#1089;&#1090;&#1072;&#1090;&#1110;\&#1089;&#1090;&#1072;&#1090;&#1090;&#1080;\2017\&#1055;&#1086;&#1076;&#1072;&#1085;&#1086;\&#1061;&#1084;&#1077;&#1083;&#1100;&#1085;&#1080;&#1094;&#1100;&#1082;&#1080;&#1081;%20&#1057;&#1080;&#1085;&#1095;&#1072;&#1082;\&#1044;&#1086;%20&#1087;&#1088;&#1077;&#1079;&#1077;&#1085;&#1090;&#1072;&#1094;&#1110;&#1111;\&#1063;&#1080;&#1089;&#1077;&#1083;&#1100;&#1085;&#1110;&#1089;&#1090;&#110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Inna\&#1044;&#1086;&#1082;&#1090;&#1086;&#1088;&#1072;&#1085;&#1090;&#1091;&#1088;&#1072;\&#1089;&#1090;&#1072;&#1090;&#1110;\&#1089;&#1090;&#1072;&#1090;&#1090;&#1080;\2017\&#1055;&#1086;&#1076;&#1072;&#1085;&#1086;\&#1061;&#1084;&#1077;&#1083;&#1100;&#1085;&#1080;&#1094;&#1100;&#1082;&#1080;&#1081;%20&#1057;&#1080;&#1085;&#1095;&#1072;&#1082;\&#1044;&#1086;%20&#1087;&#1088;&#1077;&#1079;&#1077;&#1085;&#1090;&#1072;&#1094;&#1110;&#1111;\&#1063;&#1080;&#1089;&#1077;&#1083;&#1100;&#1085;&#1110;&#1089;&#1090;&#110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Inna\&#1044;&#1086;&#1082;&#1090;&#1086;&#1088;&#1072;&#1085;&#1090;&#1091;&#1088;&#1072;\&#1044;&#1048;&#1057;&#1045;&#1056;&#1058;&#1040;&#1062;&#1030;&#1071;%20&#1054;&#1055;&#1045;&#1056;&#1040;&#1058;&#1048;&#1042;&#1053;&#1040;\&#1076;&#1086;%204%20&#1088;&#1086;&#1079;&#1076;&#1080;&#1083;&#1091;\4.2\&#1044;&#1072;&#1085;&#1110;%20&#1087;&#1086;%20&#1059;&#1082;&#1088;&#1072;&#1111;&#1085;&#1110;\!!!&#1042;&#1089;&#1110;%2031%20&#1087;&#1086;&#1082;%20&#1087;&#1086;%20&#1059;&#1082;&#1088;%202015&#1053;&#1054;&#1042;&#1045;&#1055;&#1056;&#1054;&#1043;&#1053;&#1054;&#104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b="1" dirty="0"/>
              <a:t>Рис. 1 Середньорічна чисельність населення України та кількість народжених і померлих, 1980-2016 рр.</a:t>
            </a:r>
          </a:p>
        </c:rich>
      </c:tx>
      <c:layout>
        <c:manualLayout>
          <c:xMode val="edge"/>
          <c:yMode val="edge"/>
          <c:x val="0.11307445308415068"/>
          <c:y val="0.88817809021675465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3029277500770868E-2"/>
          <c:y val="4.5372043784509361E-2"/>
          <c:w val="0.80515759312320911"/>
          <c:h val="0.73838266701723776"/>
        </c:manualLayout>
      </c:layout>
      <c:barChart>
        <c:barDir val="col"/>
        <c:grouping val="clustered"/>
        <c:ser>
          <c:idx val="2"/>
          <c:order val="2"/>
          <c:tx>
            <c:strRef>
              <c:f>'УкрПрирРух 2012)'!$I$1</c:f>
              <c:strCache>
                <c:ptCount val="1"/>
                <c:pt idx="0">
                  <c:v>Середньорічна чисельність населення (права шкала)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5400">
              <a:solidFill>
                <a:srgbClr val="000000"/>
              </a:solidFill>
              <a:prstDash val="solid"/>
            </a:ln>
          </c:spPr>
          <c:cat>
            <c:numRef>
              <c:f>'УкрПрирРух 2012)'!$A$2:$A$35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'УкрПрирРух 2012)'!$I$2:$I$38</c:f>
              <c:numCache>
                <c:formatCode>#,##0</c:formatCode>
                <c:ptCount val="37"/>
                <c:pt idx="0">
                  <c:v>49960794</c:v>
                </c:pt>
                <c:pt idx="1">
                  <c:v>50169754.5</c:v>
                </c:pt>
                <c:pt idx="2">
                  <c:v>50357502</c:v>
                </c:pt>
                <c:pt idx="3">
                  <c:v>50555755.5</c:v>
                </c:pt>
                <c:pt idx="4">
                  <c:v>50754170</c:v>
                </c:pt>
                <c:pt idx="5">
                  <c:v>50914052.5</c:v>
                </c:pt>
                <c:pt idx="6">
                  <c:v>51076462.5</c:v>
                </c:pt>
                <c:pt idx="7">
                  <c:v>51237589.5</c:v>
                </c:pt>
                <c:pt idx="8">
                  <c:v>51376552.5</c:v>
                </c:pt>
                <c:pt idx="9">
                  <c:v>51500829</c:v>
                </c:pt>
                <c:pt idx="10">
                  <c:v>51590030</c:v>
                </c:pt>
                <c:pt idx="11">
                  <c:v>51665890.5</c:v>
                </c:pt>
                <c:pt idx="12">
                  <c:v>51789332</c:v>
                </c:pt>
                <c:pt idx="13">
                  <c:v>51792902.5</c:v>
                </c:pt>
                <c:pt idx="14">
                  <c:v>51507903</c:v>
                </c:pt>
                <c:pt idx="15">
                  <c:v>51087267.5</c:v>
                </c:pt>
                <c:pt idx="16">
                  <c:v>50637072.5</c:v>
                </c:pt>
                <c:pt idx="17">
                  <c:v>50186764.5</c:v>
                </c:pt>
                <c:pt idx="18">
                  <c:v>49759148</c:v>
                </c:pt>
                <c:pt idx="19">
                  <c:v>49329879</c:v>
                </c:pt>
                <c:pt idx="20">
                  <c:v>48889279.5</c:v>
                </c:pt>
                <c:pt idx="21">
                  <c:v>48442425.5</c:v>
                </c:pt>
                <c:pt idx="22">
                  <c:v>48022175</c:v>
                </c:pt>
                <c:pt idx="23">
                  <c:v>47632593.5</c:v>
                </c:pt>
                <c:pt idx="24">
                  <c:v>47271270.5</c:v>
                </c:pt>
                <c:pt idx="25">
                  <c:v>46924816</c:v>
                </c:pt>
                <c:pt idx="26">
                  <c:v>46607430.5</c:v>
                </c:pt>
                <c:pt idx="27">
                  <c:v>46329000</c:v>
                </c:pt>
                <c:pt idx="28">
                  <c:v>46077834</c:v>
                </c:pt>
                <c:pt idx="29">
                  <c:v>45872975.5</c:v>
                </c:pt>
                <c:pt idx="30">
                  <c:v>45690386</c:v>
                </c:pt>
                <c:pt idx="31">
                  <c:v>45525731</c:v>
                </c:pt>
                <c:pt idx="32">
                  <c:v>45412987</c:v>
                </c:pt>
                <c:pt idx="33">
                  <c:v>45309293</c:v>
                </c:pt>
                <c:pt idx="34">
                  <c:v>45245894</c:v>
                </c:pt>
                <c:pt idx="35">
                  <c:v>42759661</c:v>
                </c:pt>
                <c:pt idx="36">
                  <c:v>42590879</c:v>
                </c:pt>
              </c:numCache>
            </c:numRef>
          </c:val>
        </c:ser>
        <c:gapWidth val="0"/>
        <c:overlap val="-100"/>
        <c:axId val="66873600"/>
        <c:axId val="66891776"/>
      </c:barChart>
      <c:lineChart>
        <c:grouping val="standard"/>
        <c:ser>
          <c:idx val="1"/>
          <c:order val="0"/>
          <c:tx>
            <c:strRef>
              <c:f>'УкрПрирРух 2012)'!$E$1</c:f>
              <c:strCache>
                <c:ptCount val="1"/>
                <c:pt idx="0">
                  <c:v>Кількість народжених</c:v>
                </c:pt>
              </c:strCache>
            </c:strRef>
          </c:tx>
          <c:spPr>
            <a:ln w="53975" cmpd="sng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FF0000"/>
              </a:solidFill>
            </c:spPr>
          </c:marker>
          <c:cat>
            <c:numRef>
              <c:f>'УкрПрирРух 2012)'!$A$2:$A$35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'УкрПрирРух 2012)'!$E$2:$E$38</c:f>
              <c:numCache>
                <c:formatCode>General</c:formatCode>
                <c:ptCount val="37"/>
                <c:pt idx="0">
                  <c:v>742489</c:v>
                </c:pt>
                <c:pt idx="1">
                  <c:v>733183</c:v>
                </c:pt>
                <c:pt idx="2">
                  <c:v>745591</c:v>
                </c:pt>
                <c:pt idx="3">
                  <c:v>792035</c:v>
                </c:pt>
                <c:pt idx="4">
                  <c:v>757047</c:v>
                </c:pt>
                <c:pt idx="5">
                  <c:v>762775</c:v>
                </c:pt>
                <c:pt idx="6">
                  <c:v>792574</c:v>
                </c:pt>
                <c:pt idx="7">
                  <c:v>760851</c:v>
                </c:pt>
                <c:pt idx="8">
                  <c:v>744056</c:v>
                </c:pt>
                <c:pt idx="9">
                  <c:v>690981</c:v>
                </c:pt>
                <c:pt idx="10" formatCode="#,##0">
                  <c:v>657202</c:v>
                </c:pt>
                <c:pt idx="11" formatCode="#,##0">
                  <c:v>630813</c:v>
                </c:pt>
                <c:pt idx="12" formatCode="#,##0">
                  <c:v>596785</c:v>
                </c:pt>
                <c:pt idx="13" formatCode="#,##0">
                  <c:v>557467</c:v>
                </c:pt>
                <c:pt idx="14" formatCode="#,##0">
                  <c:v>521545</c:v>
                </c:pt>
                <c:pt idx="15" formatCode="#,##0">
                  <c:v>492861</c:v>
                </c:pt>
                <c:pt idx="16" formatCode="#,##0">
                  <c:v>467211</c:v>
                </c:pt>
                <c:pt idx="17" formatCode="#,##0">
                  <c:v>442581</c:v>
                </c:pt>
                <c:pt idx="18" formatCode="#,##0">
                  <c:v>419238</c:v>
                </c:pt>
                <c:pt idx="19" formatCode="#,##0">
                  <c:v>389208</c:v>
                </c:pt>
                <c:pt idx="20" formatCode="#,##0">
                  <c:v>385126</c:v>
                </c:pt>
                <c:pt idx="21" formatCode="#,##0">
                  <c:v>376478</c:v>
                </c:pt>
                <c:pt idx="22" formatCode="#,##0">
                  <c:v>390688</c:v>
                </c:pt>
                <c:pt idx="23" formatCode="#,##0">
                  <c:v>408589</c:v>
                </c:pt>
                <c:pt idx="24" formatCode="#,##0">
                  <c:v>427259</c:v>
                </c:pt>
                <c:pt idx="25" formatCode="#,##0">
                  <c:v>426086</c:v>
                </c:pt>
                <c:pt idx="26" formatCode="#,##0">
                  <c:v>460368</c:v>
                </c:pt>
                <c:pt idx="27" formatCode="#,##0">
                  <c:v>472657</c:v>
                </c:pt>
                <c:pt idx="28" formatCode="#,##0">
                  <c:v>510589</c:v>
                </c:pt>
                <c:pt idx="29" formatCode="#,##0">
                  <c:v>512525</c:v>
                </c:pt>
                <c:pt idx="30" formatCode="0">
                  <c:v>497689</c:v>
                </c:pt>
                <c:pt idx="31">
                  <c:v>502595</c:v>
                </c:pt>
                <c:pt idx="32" formatCode="#,##0">
                  <c:v>520705</c:v>
                </c:pt>
                <c:pt idx="33" formatCode="#,##0">
                  <c:v>503657</c:v>
                </c:pt>
                <c:pt idx="34" formatCode="0">
                  <c:v>465882</c:v>
                </c:pt>
                <c:pt idx="35" formatCode="#,##0">
                  <c:v>411781</c:v>
                </c:pt>
                <c:pt idx="36" formatCode="#,##0">
                  <c:v>397037</c:v>
                </c:pt>
              </c:numCache>
            </c:numRef>
          </c:val>
        </c:ser>
        <c:ser>
          <c:idx val="0"/>
          <c:order val="1"/>
          <c:tx>
            <c:strRef>
              <c:f>'УкрПрирРух 2012)'!$F$1</c:f>
              <c:strCache>
                <c:ptCount val="1"/>
                <c:pt idx="0">
                  <c:v>Кількість померлих</c:v>
                </c:pt>
              </c:strCache>
            </c:strRef>
          </c:tx>
          <c:spPr>
            <a:ln w="34925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'УкрПрирРух 2012)'!$A$2:$A$38</c:f>
              <c:numCache>
                <c:formatCode>General</c:formatCod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numCache>
            </c:numRef>
          </c:cat>
          <c:val>
            <c:numRef>
              <c:f>'УкрПрирРух 2012)'!$F$2:$F$38</c:f>
              <c:numCache>
                <c:formatCode>General</c:formatCode>
                <c:ptCount val="37"/>
                <c:pt idx="0">
                  <c:v>566055.79602000001</c:v>
                </c:pt>
                <c:pt idx="1">
                  <c:v>568925.01602999994</c:v>
                </c:pt>
                <c:pt idx="2">
                  <c:v>568032.6225599997</c:v>
                </c:pt>
                <c:pt idx="3">
                  <c:v>581391.18825000001</c:v>
                </c:pt>
                <c:pt idx="4">
                  <c:v>609050.04</c:v>
                </c:pt>
                <c:pt idx="5">
                  <c:v>617587.45682500047</c:v>
                </c:pt>
                <c:pt idx="6">
                  <c:v>564905.67524999962</c:v>
                </c:pt>
                <c:pt idx="7">
                  <c:v>586158.02387999999</c:v>
                </c:pt>
                <c:pt idx="8">
                  <c:v>600591.89872500021</c:v>
                </c:pt>
                <c:pt idx="9">
                  <c:v>600499.66613999999</c:v>
                </c:pt>
                <c:pt idx="10" formatCode="#,##0">
                  <c:v>629602</c:v>
                </c:pt>
                <c:pt idx="11" formatCode="#,##0">
                  <c:v>669960</c:v>
                </c:pt>
                <c:pt idx="12" formatCode="#,##0">
                  <c:v>697110</c:v>
                </c:pt>
                <c:pt idx="13" formatCode="#,##0">
                  <c:v>741662</c:v>
                </c:pt>
                <c:pt idx="14" formatCode="#,##0">
                  <c:v>764669</c:v>
                </c:pt>
                <c:pt idx="15" formatCode="#,##0">
                  <c:v>792587</c:v>
                </c:pt>
                <c:pt idx="16" formatCode="#,##0">
                  <c:v>776717</c:v>
                </c:pt>
                <c:pt idx="17" formatCode="#,##0">
                  <c:v>754151</c:v>
                </c:pt>
                <c:pt idx="18" formatCode="#,##0">
                  <c:v>719954</c:v>
                </c:pt>
                <c:pt idx="19" formatCode="#,##0">
                  <c:v>739170</c:v>
                </c:pt>
                <c:pt idx="20" formatCode="#,##0">
                  <c:v>758082</c:v>
                </c:pt>
                <c:pt idx="21" formatCode="#,##0">
                  <c:v>745952</c:v>
                </c:pt>
                <c:pt idx="22" formatCode="#,##0">
                  <c:v>754911</c:v>
                </c:pt>
                <c:pt idx="23" formatCode="#,##0">
                  <c:v>765408</c:v>
                </c:pt>
                <c:pt idx="24" formatCode="#,##0">
                  <c:v>761261</c:v>
                </c:pt>
                <c:pt idx="25" formatCode="#,##0">
                  <c:v>781961</c:v>
                </c:pt>
                <c:pt idx="26" formatCode="#,##0">
                  <c:v>758092</c:v>
                </c:pt>
                <c:pt idx="27" formatCode="#,##0">
                  <c:v>762877</c:v>
                </c:pt>
                <c:pt idx="28" formatCode="#,##0">
                  <c:v>754460</c:v>
                </c:pt>
                <c:pt idx="29" formatCode="#,##0">
                  <c:v>706739</c:v>
                </c:pt>
                <c:pt idx="30">
                  <c:v>698235</c:v>
                </c:pt>
                <c:pt idx="31" formatCode="#,##0">
                  <c:v>664588</c:v>
                </c:pt>
                <c:pt idx="32" formatCode="#,##0">
                  <c:v>663139</c:v>
                </c:pt>
                <c:pt idx="33" formatCode="#,##0">
                  <c:v>662368</c:v>
                </c:pt>
                <c:pt idx="34" formatCode="0">
                  <c:v>632296</c:v>
                </c:pt>
                <c:pt idx="35" formatCode="#,##0">
                  <c:v>594796</c:v>
                </c:pt>
                <c:pt idx="36" formatCode="#,##0">
                  <c:v>583631</c:v>
                </c:pt>
              </c:numCache>
            </c:numRef>
          </c:val>
        </c:ser>
        <c:marker val="1"/>
        <c:axId val="65542400"/>
        <c:axId val="66871680"/>
      </c:lineChart>
      <c:catAx>
        <c:axId val="65542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Роки</a:t>
                </a:r>
              </a:p>
            </c:rich>
          </c:tx>
          <c:layout>
            <c:manualLayout>
              <c:xMode val="edge"/>
              <c:yMode val="edge"/>
              <c:x val="0.88774044599610102"/>
              <c:y val="0.8631500675772294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6871680"/>
        <c:crosses val="autoZero"/>
        <c:lblAlgn val="ctr"/>
        <c:lblOffset val="100"/>
        <c:tickLblSkip val="2"/>
        <c:tickMarkSkip val="1"/>
      </c:catAx>
      <c:valAx>
        <c:axId val="66871680"/>
        <c:scaling>
          <c:orientation val="minMax"/>
          <c:max val="80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осіб</a:t>
                </a:r>
              </a:p>
            </c:rich>
          </c:tx>
          <c:layout>
            <c:manualLayout>
              <c:xMode val="edge"/>
              <c:yMode val="edge"/>
              <c:x val="2.2627205811933618E-3"/>
              <c:y val="0.7021828598314487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542400"/>
        <c:crosses val="autoZero"/>
        <c:crossBetween val="between"/>
      </c:valAx>
      <c:catAx>
        <c:axId val="66873600"/>
        <c:scaling>
          <c:orientation val="minMax"/>
        </c:scaling>
        <c:delete val="1"/>
        <c:axPos val="b"/>
        <c:numFmt formatCode="General" sourceLinked="1"/>
        <c:tickLblPos val="none"/>
        <c:crossAx val="66891776"/>
        <c:crosses val="autoZero"/>
        <c:lblAlgn val="ctr"/>
        <c:lblOffset val="100"/>
      </c:catAx>
      <c:valAx>
        <c:axId val="66891776"/>
        <c:scaling>
          <c:orientation val="minMax"/>
          <c:min val="4000000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uk-UA" dirty="0" smtClean="0"/>
                  <a:t>Осіб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96655651554393807"/>
              <c:y val="0.79063827039194789"/>
            </c:manualLayout>
          </c:layout>
        </c:title>
        <c:numFmt formatCode="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6873600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082588973681772"/>
          <c:y val="0.5558180534990248"/>
          <c:w val="0.65309568395641182"/>
          <c:h val="0.20184585011232156"/>
        </c:manualLayout>
      </c:layout>
      <c:spPr>
        <a:solidFill>
          <a:prstClr val="white">
            <a:alpha val="71000"/>
          </a:prstClr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uk-UA" sz="1800" noProof="0" dirty="0" smtClean="0"/>
              <a:t>Рис. 2. Структура населення України та частка дітей у віці 0-15 років,</a:t>
            </a:r>
            <a:r>
              <a:rPr lang="uk-UA" sz="1800" baseline="0" noProof="0" dirty="0" smtClean="0"/>
              <a:t> 1990-2017 рр.</a:t>
            </a:r>
            <a:endParaRPr lang="uk-UA" sz="1800" noProof="0" dirty="0"/>
          </a:p>
        </c:rich>
      </c:tx>
      <c:layout>
        <c:manualLayout>
          <c:xMode val="edge"/>
          <c:yMode val="edge"/>
          <c:x val="0.10184355153199087"/>
          <c:y val="0.90618736383442244"/>
        </c:manualLayout>
      </c:layout>
      <c:overlay val="1"/>
    </c:title>
    <c:plotArea>
      <c:layout>
        <c:manualLayout>
          <c:layoutTarget val="inner"/>
          <c:xMode val="edge"/>
          <c:yMode val="edge"/>
          <c:x val="9.215871545468575E-2"/>
          <c:y val="0.12894429862933807"/>
          <c:w val="0.84976660270407445"/>
          <c:h val="0.65509357898890108"/>
        </c:manualLayout>
      </c:layout>
      <c:barChart>
        <c:barDir val="col"/>
        <c:grouping val="stacked"/>
        <c:ser>
          <c:idx val="0"/>
          <c:order val="1"/>
          <c:tx>
            <c:strRef>
              <c:f>Структура!$B$2:$B$4</c:f>
              <c:strCache>
                <c:ptCount val="1"/>
                <c:pt idx="0">
                  <c:v>0-15 років</c:v>
                </c:pt>
              </c:strCache>
            </c:strRef>
          </c:tx>
          <c:cat>
            <c:strRef>
              <c:f>Структура!$A$5:$A$32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Структура!$B$5:$B$32</c:f>
              <c:numCache>
                <c:formatCode>0.0</c:formatCode>
                <c:ptCount val="28"/>
                <c:pt idx="0">
                  <c:v>11814.3</c:v>
                </c:pt>
                <c:pt idx="1">
                  <c:v>11762.1</c:v>
                </c:pt>
                <c:pt idx="2">
                  <c:v>11690.8</c:v>
                </c:pt>
                <c:pt idx="3">
                  <c:v>11625</c:v>
                </c:pt>
                <c:pt idx="4">
                  <c:v>11489.8</c:v>
                </c:pt>
                <c:pt idx="5">
                  <c:v>11248.4</c:v>
                </c:pt>
                <c:pt idx="6">
                  <c:v>10988.6</c:v>
                </c:pt>
                <c:pt idx="7">
                  <c:v>10673.4</c:v>
                </c:pt>
                <c:pt idx="8">
                  <c:v>10366</c:v>
                </c:pt>
                <c:pt idx="9">
                  <c:v>10012.6</c:v>
                </c:pt>
                <c:pt idx="10">
                  <c:v>9571.9</c:v>
                </c:pt>
                <c:pt idx="11">
                  <c:v>9144.7999999999956</c:v>
                </c:pt>
                <c:pt idx="12">
                  <c:v>8743.7000000000007</c:v>
                </c:pt>
                <c:pt idx="13">
                  <c:v>8315.9</c:v>
                </c:pt>
                <c:pt idx="14">
                  <c:v>7966.1</c:v>
                </c:pt>
                <c:pt idx="15">
                  <c:v>7664.8</c:v>
                </c:pt>
                <c:pt idx="16">
                  <c:v>7408.3</c:v>
                </c:pt>
                <c:pt idx="17">
                  <c:v>7218.1</c:v>
                </c:pt>
                <c:pt idx="18">
                  <c:v>7071</c:v>
                </c:pt>
                <c:pt idx="19">
                  <c:v>7005</c:v>
                </c:pt>
                <c:pt idx="20">
                  <c:v>6982.6</c:v>
                </c:pt>
                <c:pt idx="21">
                  <c:v>6975.7</c:v>
                </c:pt>
                <c:pt idx="22">
                  <c:v>6993.1</c:v>
                </c:pt>
                <c:pt idx="23">
                  <c:v>7047.7</c:v>
                </c:pt>
                <c:pt idx="24">
                  <c:v>7120.1</c:v>
                </c:pt>
                <c:pt idx="25">
                  <c:v>6816</c:v>
                </c:pt>
                <c:pt idx="26">
                  <c:v>6856.3</c:v>
                </c:pt>
                <c:pt idx="27">
                  <c:v>6887</c:v>
                </c:pt>
              </c:numCache>
            </c:numRef>
          </c:val>
        </c:ser>
        <c:ser>
          <c:idx val="1"/>
          <c:order val="2"/>
          <c:tx>
            <c:strRef>
              <c:f>Структура!$C$2:$C$4</c:f>
              <c:strCache>
                <c:ptCount val="1"/>
                <c:pt idx="0">
                  <c:v>15-64 роки</c:v>
                </c:pt>
              </c:strCache>
            </c:strRef>
          </c:tx>
          <c:cat>
            <c:strRef>
              <c:f>Структура!$A$5:$A$32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Структура!$C$5:$C$32</c:f>
              <c:numCache>
                <c:formatCode>0.0</c:formatCode>
                <c:ptCount val="28"/>
                <c:pt idx="0">
                  <c:v>34297.699999999997</c:v>
                </c:pt>
                <c:pt idx="1">
                  <c:v>34264.9</c:v>
                </c:pt>
                <c:pt idx="2">
                  <c:v>34248.699999999997</c:v>
                </c:pt>
                <c:pt idx="3">
                  <c:v>34264.6</c:v>
                </c:pt>
                <c:pt idx="4">
                  <c:v>34084.400000000001</c:v>
                </c:pt>
                <c:pt idx="5">
                  <c:v>33810.6</c:v>
                </c:pt>
                <c:pt idx="6">
                  <c:v>33569.1</c:v>
                </c:pt>
                <c:pt idx="7">
                  <c:v>33394.800000000003</c:v>
                </c:pt>
                <c:pt idx="8">
                  <c:v>33322.400000000001</c:v>
                </c:pt>
                <c:pt idx="9">
                  <c:v>33437.199999999997</c:v>
                </c:pt>
                <c:pt idx="10">
                  <c:v>33515.1</c:v>
                </c:pt>
                <c:pt idx="11">
                  <c:v>33446.300000000003</c:v>
                </c:pt>
                <c:pt idx="12">
                  <c:v>33312.400000000001</c:v>
                </c:pt>
                <c:pt idx="13">
                  <c:v>33060.199999999997</c:v>
                </c:pt>
                <c:pt idx="14">
                  <c:v>32826.5</c:v>
                </c:pt>
                <c:pt idx="15">
                  <c:v>32603.5</c:v>
                </c:pt>
                <c:pt idx="16">
                  <c:v>32417.4</c:v>
                </c:pt>
                <c:pt idx="17">
                  <c:v>32256.2</c:v>
                </c:pt>
                <c:pt idx="18">
                  <c:v>32184.5</c:v>
                </c:pt>
                <c:pt idx="19">
                  <c:v>32169.8</c:v>
                </c:pt>
                <c:pt idx="20">
                  <c:v>32130.2</c:v>
                </c:pt>
                <c:pt idx="21">
                  <c:v>32137</c:v>
                </c:pt>
                <c:pt idx="22">
                  <c:v>31993.3</c:v>
                </c:pt>
                <c:pt idx="23">
                  <c:v>31846.799999999996</c:v>
                </c:pt>
                <c:pt idx="24">
                  <c:v>31606.400000000001</c:v>
                </c:pt>
                <c:pt idx="25">
                  <c:v>29634.7</c:v>
                </c:pt>
                <c:pt idx="26">
                  <c:v>29327.7</c:v>
                </c:pt>
                <c:pt idx="27">
                  <c:v>29011.9</c:v>
                </c:pt>
              </c:numCache>
            </c:numRef>
          </c:val>
        </c:ser>
        <c:ser>
          <c:idx val="2"/>
          <c:order val="3"/>
          <c:tx>
            <c:strRef>
              <c:f>Структура!$D$2:$D$4</c:f>
              <c:strCache>
                <c:ptCount val="1"/>
                <c:pt idx="0">
                  <c:v>65 років і старше</c:v>
                </c:pt>
              </c:strCache>
            </c:strRef>
          </c:tx>
          <c:cat>
            <c:strRef>
              <c:f>Структура!$A$5:$A$32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Структура!$D$5:$D$32</c:f>
              <c:numCache>
                <c:formatCode>0.0</c:formatCode>
                <c:ptCount val="28"/>
                <c:pt idx="0">
                  <c:v>6174.6</c:v>
                </c:pt>
                <c:pt idx="1">
                  <c:v>6329.1</c:v>
                </c:pt>
                <c:pt idx="2">
                  <c:v>6508.1</c:v>
                </c:pt>
                <c:pt idx="3">
                  <c:v>6690.4</c:v>
                </c:pt>
                <c:pt idx="4">
                  <c:v>6863.3</c:v>
                </c:pt>
                <c:pt idx="5">
                  <c:v>6961.1</c:v>
                </c:pt>
                <c:pt idx="6">
                  <c:v>7059</c:v>
                </c:pt>
                <c:pt idx="7">
                  <c:v>7052.8</c:v>
                </c:pt>
                <c:pt idx="8">
                  <c:v>7026.6</c:v>
                </c:pt>
                <c:pt idx="9">
                  <c:v>6901.6</c:v>
                </c:pt>
                <c:pt idx="10">
                  <c:v>6818.9</c:v>
                </c:pt>
                <c:pt idx="11">
                  <c:v>6844</c:v>
                </c:pt>
                <c:pt idx="12">
                  <c:v>6978.6</c:v>
                </c:pt>
                <c:pt idx="13">
                  <c:v>7193.4</c:v>
                </c:pt>
                <c:pt idx="14">
                  <c:v>7369.3</c:v>
                </c:pt>
                <c:pt idx="15">
                  <c:v>7507.2</c:v>
                </c:pt>
                <c:pt idx="16">
                  <c:v>7567.1</c:v>
                </c:pt>
                <c:pt idx="17">
                  <c:v>7603.1</c:v>
                </c:pt>
                <c:pt idx="18">
                  <c:v>7506.7</c:v>
                </c:pt>
                <c:pt idx="19">
                  <c:v>7317.4</c:v>
                </c:pt>
                <c:pt idx="20">
                  <c:v>7168.8</c:v>
                </c:pt>
                <c:pt idx="21">
                  <c:v>6965.2</c:v>
                </c:pt>
                <c:pt idx="22">
                  <c:v>6928.5</c:v>
                </c:pt>
                <c:pt idx="23">
                  <c:v>6905.3</c:v>
                </c:pt>
                <c:pt idx="24">
                  <c:v>6928.8</c:v>
                </c:pt>
                <c:pt idx="25">
                  <c:v>6675.8</c:v>
                </c:pt>
                <c:pt idx="26">
                  <c:v>6768.9</c:v>
                </c:pt>
                <c:pt idx="27">
                  <c:v>6867.5</c:v>
                </c:pt>
              </c:numCache>
            </c:numRef>
          </c:val>
        </c:ser>
        <c:overlap val="100"/>
        <c:axId val="66911616"/>
        <c:axId val="72894336"/>
      </c:barChart>
      <c:lineChart>
        <c:grouping val="stacked"/>
        <c:ser>
          <c:idx val="3"/>
          <c:order val="0"/>
          <c:tx>
            <c:strRef>
              <c:f>Структура!$E$2:$E$3</c:f>
              <c:strCache>
                <c:ptCount val="1"/>
                <c:pt idx="0">
                  <c:v>частка дітей у віці 0-15 років (права шкала)</c:v>
                </c:pt>
              </c:strCache>
            </c:strRef>
          </c:tx>
          <c:spPr>
            <a:ln w="47625">
              <a:solidFill>
                <a:schemeClr val="accent6">
                  <a:lumMod val="75000"/>
                </a:schemeClr>
              </a:solidFill>
            </a:ln>
          </c:spPr>
          <c:marker>
            <c:symbol val="x"/>
            <c:size val="9"/>
            <c:spPr>
              <a:solidFill>
                <a:schemeClr val="accent6">
                  <a:lumMod val="50000"/>
                </a:schemeClr>
              </a:solidFill>
            </c:spPr>
          </c:marker>
          <c:cat>
            <c:strRef>
              <c:f>Структура!$A$5:$A$32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Структура!$E$5:$E$32</c:f>
              <c:numCache>
                <c:formatCode>0.00</c:formatCode>
                <c:ptCount val="28"/>
                <c:pt idx="0">
                  <c:v>22.915248319804491</c:v>
                </c:pt>
                <c:pt idx="1">
                  <c:v>22.784390829757761</c:v>
                </c:pt>
                <c:pt idx="2">
                  <c:v>22.609179975323055</c:v>
                </c:pt>
                <c:pt idx="3">
                  <c:v>22.411625898392916</c:v>
                </c:pt>
                <c:pt idx="4">
                  <c:v>22.217366587128783</c:v>
                </c:pt>
                <c:pt idx="5">
                  <c:v>21.926534685889379</c:v>
                </c:pt>
                <c:pt idx="6">
                  <c:v>21.599595865086563</c:v>
                </c:pt>
                <c:pt idx="7">
                  <c:v>21.17738095238095</c:v>
                </c:pt>
                <c:pt idx="8">
                  <c:v>20.742993786706947</c:v>
                </c:pt>
                <c:pt idx="9">
                  <c:v>20.20918441491337</c:v>
                </c:pt>
                <c:pt idx="10">
                  <c:v>19.488750890766553</c:v>
                </c:pt>
                <c:pt idx="11">
                  <c:v>18.791869076681543</c:v>
                </c:pt>
                <c:pt idx="12">
                  <c:v>18.125076439286996</c:v>
                </c:pt>
                <c:pt idx="13">
                  <c:v>17.388876923495133</c:v>
                </c:pt>
                <c:pt idx="14">
                  <c:v>16.791204436565824</c:v>
                </c:pt>
                <c:pt idx="15">
                  <c:v>16.273287969342149</c:v>
                </c:pt>
                <c:pt idx="16">
                  <c:v>15.846902192978703</c:v>
                </c:pt>
                <c:pt idx="17">
                  <c:v>15.534254299407955</c:v>
                </c:pt>
                <c:pt idx="18">
                  <c:v>15.307746096210842</c:v>
                </c:pt>
                <c:pt idx="19">
                  <c:v>15.240386916546647</c:v>
                </c:pt>
                <c:pt idx="20">
                  <c:v>15.251645821775087</c:v>
                </c:pt>
                <c:pt idx="21">
                  <c:v>15.298191595282271</c:v>
                </c:pt>
                <c:pt idx="22">
                  <c:v>15.385241555618627</c:v>
                </c:pt>
                <c:pt idx="23">
                  <c:v>15.532908555144395</c:v>
                </c:pt>
                <c:pt idx="24">
                  <c:v>15.73645346871208</c:v>
                </c:pt>
                <c:pt idx="25">
                  <c:v>15.940242798710003</c:v>
                </c:pt>
                <c:pt idx="26">
                  <c:v>16.098039722100253</c:v>
                </c:pt>
                <c:pt idx="27">
                  <c:v>16.237218524622243</c:v>
                </c:pt>
              </c:numCache>
            </c:numRef>
          </c:val>
        </c:ser>
        <c:marker val="1"/>
        <c:axId val="72898432"/>
        <c:axId val="72896512"/>
      </c:lineChart>
      <c:catAx>
        <c:axId val="66911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Роки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0.95297897583245061"/>
              <c:y val="0.85827903864958122"/>
            </c:manualLayout>
          </c:layout>
        </c:title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72894336"/>
        <c:crosses val="autoZero"/>
        <c:auto val="1"/>
        <c:lblAlgn val="ctr"/>
        <c:lblOffset val="100"/>
        <c:tickLblSkip val="2"/>
      </c:catAx>
      <c:valAx>
        <c:axId val="72894336"/>
        <c:scaling>
          <c:orientation val="minMax"/>
          <c:max val="54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600" dirty="0" err="1" smtClean="0"/>
                  <a:t>Осіб</a:t>
                </a:r>
                <a:endParaRPr lang="ru-RU" sz="1600" dirty="0"/>
              </a:p>
            </c:rich>
          </c:tx>
          <c:layout>
            <c:manualLayout>
              <c:xMode val="edge"/>
              <c:yMode val="edge"/>
              <c:x val="4.8542007055281354E-3"/>
              <c:y val="0.72701936767707964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911616"/>
        <c:crosses val="autoZero"/>
        <c:crossBetween val="between"/>
      </c:valAx>
      <c:valAx>
        <c:axId val="72896512"/>
        <c:scaling>
          <c:orientation val="minMax"/>
        </c:scaling>
        <c:axPos val="r"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uk-UA" sz="1800" dirty="0" smtClean="0"/>
                  <a:t>%</a:t>
                </a:r>
                <a:endParaRPr lang="ru-RU" sz="1800" dirty="0"/>
              </a:p>
            </c:rich>
          </c:tx>
          <c:layout>
            <c:manualLayout>
              <c:xMode val="edge"/>
              <c:yMode val="edge"/>
              <c:x val="0.95418437197090211"/>
              <c:y val="4.4835228929717176E-2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2898432"/>
        <c:crosses val="max"/>
        <c:crossBetween val="between"/>
      </c:valAx>
      <c:catAx>
        <c:axId val="72898432"/>
        <c:scaling>
          <c:orientation val="minMax"/>
        </c:scaling>
        <c:delete val="1"/>
        <c:axPos val="b"/>
        <c:tickLblPos val="none"/>
        <c:crossAx val="72896512"/>
        <c:crosses val="autoZero"/>
        <c:auto val="1"/>
        <c:lblAlgn val="ctr"/>
        <c:lblOffset val="100"/>
      </c:catAx>
    </c:plotArea>
    <c:legend>
      <c:legendPos val="t"/>
      <c:layout>
        <c:manualLayout>
          <c:xMode val="edge"/>
          <c:yMode val="edge"/>
          <c:x val="0.24596349641069451"/>
          <c:y val="6.5359477124183043E-3"/>
          <c:w val="0.70709523610526492"/>
          <c:h val="0.1718295507179249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8097468677659332"/>
          <c:y val="0.13385774303704603"/>
          <c:w val="0.41144679505165804"/>
          <c:h val="0.76477103186702833"/>
        </c:manualLayout>
      </c:layout>
      <c:radarChart>
        <c:radarStyle val="marker"/>
        <c:ser>
          <c:idx val="0"/>
          <c:order val="0"/>
          <c:tx>
            <c:strRef>
              <c:f>Граф!$B$5</c:f>
              <c:strCache>
                <c:ptCount val="1"/>
                <c:pt idx="0">
                  <c:v>цільові орієнтири</c:v>
                </c:pt>
              </c:strCache>
            </c:strRef>
          </c:tx>
          <c:spPr>
            <a:ln w="34925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Граф!$A$6:$A$12</c:f>
              <c:strCache>
                <c:ptCount val="7"/>
                <c:pt idx="0">
                  <c:v>Індекс природного відтворення,   Іп.в</c:v>
                </c:pt>
                <c:pt idx="1">
                  <c:v>Індекс міграції  Ім.</c:v>
                </c:pt>
                <c:pt idx="2">
                  <c:v>Індекс здоров`я населення, Із.</c:v>
                </c:pt>
                <c:pt idx="3">
                  <c:v>Індекс соціально небезпечних хвороб,  Існх.</c:v>
                </c:pt>
                <c:pt idx="4">
                  <c:v>Індекс девіантної поведінки,  Ід.</c:v>
                </c:pt>
                <c:pt idx="5">
                  <c:v>Індекс статево-вікової структури, Істр.</c:v>
                </c:pt>
                <c:pt idx="6">
                  <c:v>Індекс характеристики сім`ї, Ісім.</c:v>
                </c:pt>
              </c:strCache>
            </c:strRef>
          </c:cat>
          <c:val>
            <c:numRef>
              <c:f>Граф!$B$6:$B$12</c:f>
              <c:numCache>
                <c:formatCode>0.000</c:formatCode>
                <c:ptCount val="7"/>
                <c:pt idx="0">
                  <c:v>0.59331359032353326</c:v>
                </c:pt>
                <c:pt idx="1">
                  <c:v>0.91600000000000004</c:v>
                </c:pt>
                <c:pt idx="2">
                  <c:v>0.66000000000000358</c:v>
                </c:pt>
                <c:pt idx="3">
                  <c:v>0.24900000000000044</c:v>
                </c:pt>
                <c:pt idx="4">
                  <c:v>0.37500000000000139</c:v>
                </c:pt>
                <c:pt idx="5">
                  <c:v>0.67900000000000371</c:v>
                </c:pt>
                <c:pt idx="6">
                  <c:v>0.48700000000000032</c:v>
                </c:pt>
              </c:numCache>
            </c:numRef>
          </c:val>
        </c:ser>
        <c:ser>
          <c:idx val="1"/>
          <c:order val="1"/>
          <c:tx>
            <c:strRef>
              <c:f>Граф!$C$5</c:f>
              <c:strCache>
                <c:ptCount val="1"/>
                <c:pt idx="0">
                  <c:v>порогові значення</c:v>
                </c:pt>
              </c:strCache>
            </c:strRef>
          </c:tx>
          <c:spPr>
            <a:ln w="38100" cmpd="sng">
              <a:solidFill>
                <a:srgbClr val="C00000"/>
              </a:solidFill>
              <a:prstDash val="solid"/>
            </a:ln>
          </c:spPr>
          <c:marker>
            <c:symbol val="none"/>
          </c:marker>
          <c:val>
            <c:numRef>
              <c:f>Граф!$C$6:$C$12</c:f>
              <c:numCache>
                <c:formatCode>0.000</c:formatCode>
                <c:ptCount val="7"/>
                <c:pt idx="0">
                  <c:v>0.80900000000000005</c:v>
                </c:pt>
                <c:pt idx="1">
                  <c:v>1.1399999999999937</c:v>
                </c:pt>
                <c:pt idx="2">
                  <c:v>0.93300000000000005</c:v>
                </c:pt>
                <c:pt idx="3">
                  <c:v>0.36300000000000032</c:v>
                </c:pt>
                <c:pt idx="4">
                  <c:v>0.74000000000000277</c:v>
                </c:pt>
                <c:pt idx="5">
                  <c:v>0.77700000000000347</c:v>
                </c:pt>
                <c:pt idx="6">
                  <c:v>0.71500000000000064</c:v>
                </c:pt>
              </c:numCache>
            </c:numRef>
          </c:val>
        </c:ser>
        <c:axId val="72919680"/>
        <c:axId val="72925568"/>
      </c:radarChart>
      <c:catAx>
        <c:axId val="7291968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2925568"/>
        <c:crosses val="autoZero"/>
        <c:lblAlgn val="ctr"/>
        <c:lblOffset val="100"/>
      </c:catAx>
      <c:valAx>
        <c:axId val="72925568"/>
        <c:scaling>
          <c:orientation val="minMax"/>
          <c:max val="1.2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2919680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1224908624716"/>
          <c:y val="2.8534346999728493E-2"/>
          <c:w val="0.27437148451376231"/>
          <c:h val="0.12872557596966852"/>
        </c:manualLayout>
      </c:layout>
    </c:legend>
    <c:plotVisOnly val="1"/>
    <c:dispBlanksAs val="gap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EF8DC-7889-4FEF-AC8B-0258E809B027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7C260-8046-4B66-97D7-B05A6874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C260-8046-4B66-97D7-B05A68748E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C260-8046-4B66-97D7-B05A68748E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C260-8046-4B66-97D7-B05A68748E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C260-8046-4B66-97D7-B05A68748E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C260-8046-4B66-97D7-B05A68748E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C260-8046-4B66-97D7-B05A68748E7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C260-8046-4B66-97D7-B05A68748E7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717032"/>
            <a:ext cx="5040560" cy="207911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uk-UA" sz="3500" b="1" dirty="0" err="1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Цвігун</a:t>
            </a:r>
            <a:r>
              <a:rPr lang="uk-UA" sz="35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Інна Анатоліївна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uk-UA" sz="35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uk-UA" sz="26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доктор економічних наук</a:t>
            </a:r>
          </a:p>
          <a:p>
            <a:pPr algn="ctr">
              <a:spcAft>
                <a:spcPts val="0"/>
              </a:spcAft>
            </a:pPr>
            <a:r>
              <a:rPr lang="uk-UA" sz="26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Подільський державний аграрно-технічний університет</a:t>
            </a:r>
          </a:p>
          <a:p>
            <a:pPr algn="ctr"/>
            <a:endParaRPr lang="uk-UA" sz="2800" b="1" dirty="0" smtClean="0">
              <a:ln w="18000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276872"/>
            <a:ext cx="6144808" cy="1214446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3000" b="0" dirty="0" smtClean="0">
                <a:ln w="18415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Демографічна безпека України: аналіз та стратегії розвитку</a:t>
            </a:r>
            <a:endParaRPr lang="ru-RU" sz="3000" b="0" dirty="0">
              <a:ln w="18415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pic>
        <p:nvPicPr>
          <p:cNvPr id="1026" name="Picture 2" descr="C:\Users\ТОЛЯ\Desktop\5555555555\1315154342_qh0ut3expdwzhx5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13" b="77560"/>
          <a:stretch/>
        </p:blipFill>
        <p:spPr bwMode="auto">
          <a:xfrm>
            <a:off x="2357422" y="0"/>
            <a:ext cx="4600814" cy="220838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-16231" y="0"/>
            <a:ext cx="1491887" cy="6884041"/>
            <a:chOff x="-16231" y="0"/>
            <a:chExt cx="1672415" cy="6884041"/>
          </a:xfrm>
        </p:grpSpPr>
        <p:pic>
          <p:nvPicPr>
            <p:cNvPr id="13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Группа 15"/>
          <p:cNvGrpSpPr/>
          <p:nvPr/>
        </p:nvGrpSpPr>
        <p:grpSpPr>
          <a:xfrm>
            <a:off x="7596336" y="-3586"/>
            <a:ext cx="1547664" cy="6884041"/>
            <a:chOff x="-16231" y="0"/>
            <a:chExt cx="1672415" cy="6884041"/>
          </a:xfrm>
        </p:grpSpPr>
        <p:pic>
          <p:nvPicPr>
            <p:cNvPr id="17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1" name="Picture 7" descr="C:\Users\ТОЛЯ\Desktop\5555555555\m_4_20124026ad572d58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41" b="13623"/>
          <a:stretch/>
        </p:blipFill>
        <p:spPr bwMode="auto">
          <a:xfrm>
            <a:off x="3786182" y="5736660"/>
            <a:ext cx="2114545" cy="112134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04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268760"/>
          <a:ext cx="8424939" cy="4005436"/>
        </p:xfrm>
        <a:graphic>
          <a:graphicData uri="http://schemas.openxmlformats.org/drawingml/2006/table">
            <a:tbl>
              <a:tblPr/>
              <a:tblGrid>
                <a:gridCol w="3751515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</a:tblGrid>
              <a:tr h="1224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Роки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Порогові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Цільві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орієнтири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44">
                <a:tc gridSpan="5">
                  <a:txBody>
                    <a:bodyPr/>
                    <a:lstStyle/>
                    <a:p>
                      <a:pPr algn="r" fontAlgn="t"/>
                      <a:r>
                        <a:rPr lang="ru-RU" sz="2000" b="1" i="0" u="none" strike="noStrike" dirty="0" err="1">
                          <a:latin typeface="Times New Roman"/>
                        </a:rPr>
                        <a:t>Показники</a:t>
                      </a:r>
                      <a:r>
                        <a:rPr lang="ru-RU" sz="2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/>
                        </a:rPr>
                        <a:t>механічного</a:t>
                      </a:r>
                      <a:r>
                        <a:rPr lang="ru-RU" sz="2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/>
                        </a:rPr>
                        <a:t>руху</a:t>
                      </a:r>
                      <a:r>
                        <a:rPr lang="ru-RU" sz="2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/>
                        </a:rPr>
                        <a:t>населення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результативності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міграційного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обміну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міського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населення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1,11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результативності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міграційного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обміну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сільського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населення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міграційного</a:t>
                      </a:r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обороту, 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38,0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476672"/>
            <a:ext cx="813690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Таблиця</a:t>
            </a:r>
            <a:r>
              <a:rPr lang="ru-RU" dirty="0" smtClean="0">
                <a:latin typeface="Times New Roman"/>
              </a:rPr>
              <a:t> 1.2</a:t>
            </a:r>
          </a:p>
          <a:p>
            <a:pPr algn="ct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Показники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демографічної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безпеки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України</a:t>
            </a:r>
            <a:r>
              <a:rPr lang="ru-RU" dirty="0" smtClean="0">
                <a:latin typeface="Times New Roman"/>
              </a:rPr>
              <a:t> у  2002-2016 </a:t>
            </a:r>
            <a:r>
              <a:rPr lang="ru-RU" dirty="0" err="1" smtClean="0">
                <a:latin typeface="Times New Roman"/>
              </a:rPr>
              <a:t>рр</a:t>
            </a:r>
            <a:r>
              <a:rPr lang="ru-RU" dirty="0" smtClean="0">
                <a:latin typeface="Times New Roman"/>
              </a:rPr>
              <a:t>. та </a:t>
            </a:r>
            <a:r>
              <a:rPr lang="ru-RU" dirty="0" err="1" smtClean="0">
                <a:latin typeface="Times New Roman"/>
              </a:rPr>
              <a:t>їх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цільові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орієнтири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та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порогові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значення</a:t>
            </a:r>
            <a:endParaRPr lang="ru-RU" dirty="0"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268760"/>
          <a:ext cx="8424939" cy="5243686"/>
        </p:xfrm>
        <a:graphic>
          <a:graphicData uri="http://schemas.openxmlformats.org/drawingml/2006/table">
            <a:tbl>
              <a:tblPr/>
              <a:tblGrid>
                <a:gridCol w="3751515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</a:tblGrid>
              <a:tr h="1224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Роки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Порогові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Цільві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орієнтири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4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здоров’я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населення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Очікувана тривалість життя при народженні років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Різниця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очікуваній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тривалості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життя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чоловіків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жінок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років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9,88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9,88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9,73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Кількість дітей- інвалідів у віці 0-17 років (на 100 тис. дітей), дітей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хворих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вперше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встановленим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діагнозом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злоякісні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новоутворення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 на 100 тис. 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361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населення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вперше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визнане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інвалідами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віці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старше 18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років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(на 100 тис. 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40466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>
              <a:lnSpc>
                <a:spcPct val="80000"/>
              </a:lnSpc>
            </a:pPr>
            <a:r>
              <a:rPr lang="ru-RU" sz="2000" dirty="0" err="1" smtClean="0">
                <a:latin typeface="Times New Roman"/>
              </a:rPr>
              <a:t>Таблиця</a:t>
            </a:r>
            <a:r>
              <a:rPr lang="ru-RU" sz="2000" dirty="0" smtClean="0">
                <a:latin typeface="Times New Roman"/>
              </a:rPr>
              <a:t> 1.3</a:t>
            </a:r>
          </a:p>
          <a:p>
            <a:pPr algn="ctr" fontAlgn="b">
              <a:lnSpc>
                <a:spcPct val="80000"/>
              </a:lnSpc>
            </a:pPr>
            <a:r>
              <a:rPr lang="ru-RU" sz="2000" dirty="0" err="1" smtClean="0">
                <a:latin typeface="Times New Roman"/>
              </a:rPr>
              <a:t>Показники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демографічної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безпеки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України</a:t>
            </a:r>
            <a:r>
              <a:rPr lang="ru-RU" sz="2000" dirty="0" smtClean="0">
                <a:latin typeface="Times New Roman"/>
              </a:rPr>
              <a:t> у  2002-2016 </a:t>
            </a:r>
            <a:r>
              <a:rPr lang="ru-RU" sz="2000" dirty="0" err="1" smtClean="0">
                <a:latin typeface="Times New Roman"/>
              </a:rPr>
              <a:t>рр</a:t>
            </a:r>
            <a:r>
              <a:rPr lang="ru-RU" sz="2000" dirty="0" smtClean="0">
                <a:latin typeface="Times New Roman"/>
              </a:rPr>
              <a:t>. та </a:t>
            </a:r>
            <a:r>
              <a:rPr lang="ru-RU" sz="2000" dirty="0" err="1" smtClean="0">
                <a:latin typeface="Times New Roman"/>
              </a:rPr>
              <a:t>їх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цільові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орієнтири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та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порогові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значення</a:t>
            </a:r>
            <a:endParaRPr lang="ru-RU" sz="2000" dirty="0"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268760"/>
          <a:ext cx="8424939" cy="4136312"/>
        </p:xfrm>
        <a:graphic>
          <a:graphicData uri="http://schemas.openxmlformats.org/drawingml/2006/table">
            <a:tbl>
              <a:tblPr/>
              <a:tblGrid>
                <a:gridCol w="3751515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</a:tblGrid>
              <a:tr h="1224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Роки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Порогові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Цільві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орієнтири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4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latin typeface="Times New Roman"/>
                        </a:rPr>
                        <a:t>Показники</a:t>
                      </a:r>
                      <a:r>
                        <a:rPr lang="ru-RU" sz="2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/>
                        </a:rPr>
                        <a:t>соціально-небезпечних</a:t>
                      </a:r>
                      <a:r>
                        <a:rPr lang="ru-RU" sz="2000" b="1" i="0" u="none" strike="noStrike" dirty="0">
                          <a:latin typeface="Times New Roman"/>
                        </a:rPr>
                        <a:t> хвороб </a:t>
                      </a:r>
                      <a:r>
                        <a:rPr lang="ru-RU" sz="2000" b="1" i="0" u="none" strike="noStrike" dirty="0" err="1" smtClean="0">
                          <a:latin typeface="Times New Roman"/>
                        </a:rPr>
                        <a:t>населення</a:t>
                      </a:r>
                      <a:r>
                        <a:rPr lang="ru-RU" sz="2000" b="1" i="0" u="none" strike="noStrike" dirty="0" smtClean="0">
                          <a:latin typeface="Times New Roman"/>
                        </a:rPr>
                        <a:t>: </a:t>
                      </a:r>
                      <a:r>
                        <a:rPr lang="ru-RU" sz="2000" b="1" i="0" u="none" strike="noStrike" dirty="0" err="1" smtClean="0">
                          <a:latin typeface="Times New Roman"/>
                        </a:rPr>
                        <a:t>к</a:t>
                      </a: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ількість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хворих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з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вперше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встановленим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діагнозом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2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захворювання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гонококову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інфекцію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(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на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100 тис.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осіб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46,8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38,7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захворювання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сифіліс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(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на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100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тис. </a:t>
                      </a: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осіб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64,11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20,1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10,1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активний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туберкульоз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(на 100тис.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осіб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75,6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84,8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72,9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56,0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54,8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en-US" sz="19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19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900" b="0" i="0" u="none" strike="noStrike" dirty="0" smtClean="0">
                          <a:solidFill>
                            <a:srgbClr val="00B05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900" b="0" i="0" u="none" strike="noStrike" dirty="0" smtClean="0">
                          <a:solidFill>
                            <a:srgbClr val="00B050"/>
                          </a:solidFill>
                          <a:latin typeface="Times New Roman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B05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розлади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психіки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та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поведінки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(на 100тис.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),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осіб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248,8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242,1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232,8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latin typeface="Times New Roman"/>
                        </a:rPr>
                        <a:t>226,5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189,5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1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 smtClean="0">
                          <a:latin typeface="Times New Roman"/>
                        </a:rPr>
                        <a:t>ВІЛ-інфіковані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(на 100тис.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),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осіб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18,3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29,4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43,3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47,8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37,2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latin typeface="Times New Roman"/>
                        </a:rPr>
                        <a:t>40,2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9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476672"/>
            <a:ext cx="828092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Таблиця</a:t>
            </a:r>
            <a:r>
              <a:rPr lang="ru-RU" dirty="0" smtClean="0">
                <a:latin typeface="Times New Roman"/>
              </a:rPr>
              <a:t> 1.4</a:t>
            </a:r>
          </a:p>
          <a:p>
            <a:pPr algn="ct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Показники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демографічної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безпеки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України</a:t>
            </a:r>
            <a:r>
              <a:rPr lang="ru-RU" dirty="0" smtClean="0">
                <a:latin typeface="Times New Roman"/>
              </a:rPr>
              <a:t> у  2002-2016 </a:t>
            </a:r>
            <a:r>
              <a:rPr lang="ru-RU" dirty="0" err="1" smtClean="0">
                <a:latin typeface="Times New Roman"/>
              </a:rPr>
              <a:t>рр</a:t>
            </a:r>
            <a:r>
              <a:rPr lang="ru-RU" dirty="0" smtClean="0">
                <a:latin typeface="Times New Roman"/>
              </a:rPr>
              <a:t>. та </a:t>
            </a:r>
            <a:r>
              <a:rPr lang="ru-RU" dirty="0" err="1" smtClean="0">
                <a:latin typeface="Times New Roman"/>
              </a:rPr>
              <a:t>їх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цільові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орієнтири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та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порогові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значення</a:t>
            </a:r>
            <a:endParaRPr lang="ru-RU" dirty="0"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268760"/>
          <a:ext cx="8424939" cy="4796779"/>
        </p:xfrm>
        <a:graphic>
          <a:graphicData uri="http://schemas.openxmlformats.org/drawingml/2006/table">
            <a:tbl>
              <a:tblPr/>
              <a:tblGrid>
                <a:gridCol w="3751515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</a:tblGrid>
              <a:tr h="1224136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Роки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Порогові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Цільві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орієнтири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44">
                <a:tc gridSpan="9"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девіантної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поведінки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населення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(на 100 тис. </a:t>
                      </a:r>
                      <a:r>
                        <a:rPr lang="ru-RU" sz="20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населення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ru-RU" sz="20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померлих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результаті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навмисного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само </a:t>
                      </a:r>
                      <a:r>
                        <a:rPr lang="ru-RU" sz="20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ушкодження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злочинів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955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954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1239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1365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1302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померлих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наслідків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нападу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метою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убивства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вперше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зареєстрованих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випадків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поведінки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внаслідок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вживання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наркотичних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речовин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1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померлих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причин,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пов’язаних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зловживання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алкоголем 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476672"/>
            <a:ext cx="8064896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Таблиця</a:t>
            </a:r>
            <a:r>
              <a:rPr lang="ru-RU" dirty="0" smtClean="0">
                <a:latin typeface="Times New Roman"/>
              </a:rPr>
              <a:t> 1.5</a:t>
            </a:r>
          </a:p>
          <a:p>
            <a:pPr algn="ct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Показники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демографічної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безпеки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України</a:t>
            </a:r>
            <a:r>
              <a:rPr lang="ru-RU" dirty="0" smtClean="0">
                <a:latin typeface="Times New Roman"/>
              </a:rPr>
              <a:t> у  2002-2016 </a:t>
            </a:r>
            <a:r>
              <a:rPr lang="ru-RU" dirty="0" err="1" smtClean="0">
                <a:latin typeface="Times New Roman"/>
              </a:rPr>
              <a:t>рр</a:t>
            </a:r>
            <a:r>
              <a:rPr lang="ru-RU" dirty="0" smtClean="0">
                <a:latin typeface="Times New Roman"/>
              </a:rPr>
              <a:t>. та </a:t>
            </a:r>
            <a:r>
              <a:rPr lang="ru-RU" dirty="0" err="1" smtClean="0">
                <a:latin typeface="Times New Roman"/>
              </a:rPr>
              <a:t>їх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цільові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орієнтири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та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порогові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значення</a:t>
            </a:r>
            <a:endParaRPr lang="ru-RU" dirty="0" smtClean="0">
              <a:latin typeface="Times New Roman"/>
            </a:endParaRPr>
          </a:p>
          <a:p>
            <a:pPr algn="ctr" fontAlgn="b"/>
            <a:r>
              <a:rPr lang="ru-RU" dirty="0" smtClean="0">
                <a:latin typeface="Times New Roman"/>
              </a:rPr>
              <a:t>.</a:t>
            </a:r>
            <a:endParaRPr lang="ru-RU" dirty="0"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268760"/>
          <a:ext cx="8424939" cy="3718949"/>
        </p:xfrm>
        <a:graphic>
          <a:graphicData uri="http://schemas.openxmlformats.org/drawingml/2006/table">
            <a:tbl>
              <a:tblPr/>
              <a:tblGrid>
                <a:gridCol w="3751515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</a:tblGrid>
              <a:tr h="1224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Роки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Порогові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Цільві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орієнтири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4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latin typeface="Times New Roman"/>
                        </a:rPr>
                        <a:t>Показники</a:t>
                      </a:r>
                      <a:r>
                        <a:rPr lang="ru-RU" sz="2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/>
                        </a:rPr>
                        <a:t>статево-вікової</a:t>
                      </a:r>
                      <a:r>
                        <a:rPr lang="ru-RU" sz="2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/>
                        </a:rPr>
                        <a:t>структури</a:t>
                      </a:r>
                      <a:r>
                        <a:rPr lang="ru-RU" sz="2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latin typeface="Times New Roman"/>
                        </a:rPr>
                        <a:t>населення</a:t>
                      </a:r>
                      <a:endParaRPr lang="ru-RU" sz="2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b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/>
                        </a:rPr>
                        <a:t>Коефіцієнт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старіння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14,7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16,1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15,8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/>
                        </a:rPr>
                        <a:t>15,3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/>
                        </a:rPr>
                        <a:t>15,9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/>
                        </a:rPr>
                        <a:t>16,2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/>
                        </a:rPr>
                        <a:t>Індекс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молодості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(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діти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у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віці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0-15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років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на 100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осіб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у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віці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старше 60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років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82,6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77,1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74,6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72,9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00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B050"/>
                          </a:solidFill>
                          <a:latin typeface="Times New Roman"/>
                        </a:rPr>
                        <a:t>12</a:t>
                      </a:r>
                      <a:r>
                        <a:rPr lang="en-US" sz="2000" b="0" i="0" u="none" strike="noStrike" smtClean="0">
                          <a:solidFill>
                            <a:srgbClr val="00B050"/>
                          </a:solidFill>
                          <a:latin typeface="Times New Roman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B05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чоловіків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на 1000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жінок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у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віці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15-49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років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970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974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981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993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996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999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1050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/>
                        </a:rPr>
                        <a:t>Вік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балансування</a:t>
                      </a:r>
                      <a:r>
                        <a:rPr lang="ru-RU" sz="2000" b="0" i="0" u="none" strike="noStrike" dirty="0">
                          <a:latin typeface="Times New Roman"/>
                        </a:rPr>
                        <a:t>, </a:t>
                      </a:r>
                      <a:r>
                        <a:rPr lang="ru-RU" sz="2000" b="0" i="0" u="none" strike="noStrike" dirty="0" err="1">
                          <a:latin typeface="Times New Roman"/>
                        </a:rPr>
                        <a:t>років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476672"/>
            <a:ext cx="828092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Таблиця</a:t>
            </a:r>
            <a:r>
              <a:rPr lang="ru-RU" dirty="0" smtClean="0">
                <a:latin typeface="Times New Roman"/>
              </a:rPr>
              <a:t> 1.6</a:t>
            </a:r>
          </a:p>
          <a:p>
            <a:pPr algn="ct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Показники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демографічної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безпеки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України</a:t>
            </a:r>
            <a:r>
              <a:rPr lang="ru-RU" dirty="0" smtClean="0">
                <a:latin typeface="Times New Roman"/>
              </a:rPr>
              <a:t> у  2002-2016 </a:t>
            </a:r>
            <a:r>
              <a:rPr lang="ru-RU" dirty="0" err="1" smtClean="0">
                <a:latin typeface="Times New Roman"/>
              </a:rPr>
              <a:t>рр</a:t>
            </a:r>
            <a:r>
              <a:rPr lang="ru-RU" dirty="0" smtClean="0">
                <a:latin typeface="Times New Roman"/>
              </a:rPr>
              <a:t>. та </a:t>
            </a:r>
            <a:r>
              <a:rPr lang="ru-RU" dirty="0" err="1" smtClean="0">
                <a:latin typeface="Times New Roman"/>
              </a:rPr>
              <a:t>їх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цільові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орієнтири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та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порогові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значення</a:t>
            </a:r>
            <a:endParaRPr lang="ru-RU" dirty="0">
              <a:latin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268760"/>
          <a:ext cx="8424939" cy="4310236"/>
        </p:xfrm>
        <a:graphic>
          <a:graphicData uri="http://schemas.openxmlformats.org/drawingml/2006/table">
            <a:tbl>
              <a:tblPr/>
              <a:tblGrid>
                <a:gridCol w="3751515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</a:tblGrid>
              <a:tr h="1224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Роки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Порогові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Цільві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орієнтири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4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сімейних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відносин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абортів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на 1000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народжених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живими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дітей-сиріт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дітей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які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залишилися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без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піклування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батьків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віці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0-17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років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(на 100 тис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дітей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віком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0-17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років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Частка дітей, народжених матерями, що не перебували в зареєстрованому шлюбі,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476672"/>
            <a:ext cx="777686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Таблиця</a:t>
            </a:r>
            <a:r>
              <a:rPr lang="ru-RU" dirty="0" smtClean="0">
                <a:latin typeface="Times New Roman"/>
              </a:rPr>
              <a:t> 1.7</a:t>
            </a:r>
          </a:p>
          <a:p>
            <a:pPr algn="ctr" fontAlgn="b">
              <a:lnSpc>
                <a:spcPct val="80000"/>
              </a:lnSpc>
            </a:pPr>
            <a:r>
              <a:rPr lang="ru-RU" dirty="0" err="1" smtClean="0">
                <a:latin typeface="Times New Roman"/>
              </a:rPr>
              <a:t>Показники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демографічної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безпеки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України</a:t>
            </a:r>
            <a:r>
              <a:rPr lang="ru-RU" dirty="0" smtClean="0">
                <a:latin typeface="Times New Roman"/>
              </a:rPr>
              <a:t> у  2002-2016 </a:t>
            </a:r>
            <a:r>
              <a:rPr lang="ru-RU" dirty="0" err="1" smtClean="0">
                <a:latin typeface="Times New Roman"/>
              </a:rPr>
              <a:t>рр</a:t>
            </a:r>
            <a:r>
              <a:rPr lang="ru-RU" dirty="0" smtClean="0">
                <a:latin typeface="Times New Roman"/>
              </a:rPr>
              <a:t>. та </a:t>
            </a:r>
            <a:r>
              <a:rPr lang="ru-RU" dirty="0" err="1" smtClean="0">
                <a:latin typeface="Times New Roman"/>
              </a:rPr>
              <a:t>їх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цільові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орієнтири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та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порогові</a:t>
            </a:r>
            <a:r>
              <a:rPr lang="ru-RU" dirty="0" smtClean="0">
                <a:latin typeface="Times New Roman"/>
              </a:rPr>
              <a:t> </a:t>
            </a:r>
            <a:r>
              <a:rPr lang="ru-RU" dirty="0" err="1" smtClean="0">
                <a:latin typeface="Times New Roman"/>
              </a:rPr>
              <a:t>значення</a:t>
            </a:r>
            <a:endParaRPr lang="ru-RU" dirty="0">
              <a:latin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1412773"/>
          <a:ext cx="7632848" cy="3672410"/>
        </p:xfrm>
        <a:graphic>
          <a:graphicData uri="http://schemas.openxmlformats.org/drawingml/2006/table">
            <a:tbl>
              <a:tblPr/>
              <a:tblGrid>
                <a:gridCol w="3546222"/>
                <a:gridCol w="2286426"/>
                <a:gridCol w="1800200"/>
              </a:tblGrid>
              <a:tr h="918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latin typeface="Times New Roman"/>
                          <a:ea typeface="Times New Roman"/>
                        </a:rPr>
                        <a:t>Значення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latin typeface="Times New Roman"/>
                          <a:ea typeface="Times New Roman"/>
                        </a:rPr>
                        <a:t>інтегрального показника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Стан демографічної безпеки/небезпеки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Класифікація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Менше 0,200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latin typeface="Times New Roman"/>
                          <a:ea typeface="Times New Roman"/>
                        </a:rPr>
                        <a:t>Катастрофічний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Демографічна небезпека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0,201–0,400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latin typeface="Times New Roman"/>
                          <a:ea typeface="Times New Roman"/>
                        </a:rPr>
                        <a:t>Критичний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0,401–0,600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latin typeface="Times New Roman"/>
                          <a:ea typeface="Times New Roman"/>
                        </a:rPr>
                        <a:t>Кризовий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0,601–0,800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latin typeface="Times New Roman"/>
                          <a:ea typeface="Times New Roman"/>
                        </a:rPr>
                        <a:t>Передкризовий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0,801–1,000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Нормальний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latin typeface="Times New Roman"/>
                          <a:ea typeface="Times New Roman"/>
                        </a:rPr>
                        <a:t>Демографічна безпека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49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>
                          <a:latin typeface="Times New Roman"/>
                          <a:ea typeface="Times New Roman"/>
                        </a:rPr>
                        <a:t>Вище 1,001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latin typeface="Times New Roman"/>
                          <a:ea typeface="Times New Roman"/>
                        </a:rPr>
                        <a:t>Безпечний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21" name="Rectangle 1"/>
          <p:cNvSpPr>
            <a:spLocks noChangeArrowheads="1"/>
          </p:cNvSpPr>
          <p:nvPr/>
        </p:nvSpPr>
        <p:spPr bwMode="auto">
          <a:xfrm>
            <a:off x="1043608" y="531640"/>
            <a:ext cx="74168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Шкала оцінки інтегрального індексу демографічної безпеки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755576" y="332656"/>
          <a:ext cx="77403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95536" y="5589240"/>
            <a:ext cx="82809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7. Основні індикатори демографічної безпеки в Україні порівняно з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пороговими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значеннями та  цільовими орієнтирами, 2016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010412"/>
          <a:ext cx="7848871" cy="4630502"/>
        </p:xfrm>
        <a:graphic>
          <a:graphicData uri="http://schemas.openxmlformats.org/drawingml/2006/table">
            <a:tbl>
              <a:tblPr/>
              <a:tblGrid>
                <a:gridCol w="864096"/>
                <a:gridCol w="936104"/>
                <a:gridCol w="648072"/>
                <a:gridCol w="792088"/>
                <a:gridCol w="1368152"/>
                <a:gridCol w="3240359"/>
              </a:tblGrid>
              <a:tr h="138713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Інтервали за рівнем демографічної безпеки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Стан демографічної безпеки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Інтервали інтегрального індексу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Чисельність областей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Інтегральний індекс демографічної безпеки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Назви областей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4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1 і вище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Безпечний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3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0,8-1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Нормальний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0,808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Закарпатська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62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0,6-0,8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Передкризовий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0,7-0,8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0,6-0,7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0,660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Рівненська, Волинська, Тернопільська, Львівська, Чернівецька, Івано-Франківська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6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0,4-0,6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Кризовий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0,5-0,6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0,545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Миколаївська, Запорізька, Полтавська, Одеська, Черкаська, Житомирська, Сумська, Хмельницька, Вінницька, Харківська, АР Крим, Київська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0,4-0,5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0,485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Кіровоградська, Донецька, Луганська, Дніпропетровська, Чернігівська, Херсонська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6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0,2-0,4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Критичний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0-0,2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Катастрофічний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</a:endParaRPr>
                    </a:p>
                  </a:txBody>
                  <a:tcPr marL="32309" marR="32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5169" name="Rectangle 1"/>
          <p:cNvSpPr>
            <a:spLocks noChangeArrowheads="1"/>
          </p:cNvSpPr>
          <p:nvPr/>
        </p:nvSpPr>
        <p:spPr bwMode="auto">
          <a:xfrm>
            <a:off x="1331640" y="142474"/>
            <a:ext cx="7272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23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Групування регіонів України за інтегральним індексом демографічної безпеки, 2014-2016 рр.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31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6193" name="Group 1"/>
          <p:cNvGrpSpPr>
            <a:grpSpLocks noChangeAspect="1"/>
          </p:cNvGrpSpPr>
          <p:nvPr/>
        </p:nvGrpSpPr>
        <p:grpSpPr bwMode="auto">
          <a:xfrm>
            <a:off x="611560" y="404665"/>
            <a:ext cx="8208912" cy="5832647"/>
            <a:chOff x="2277" y="498"/>
            <a:chExt cx="7203" cy="8334"/>
          </a:xfrm>
        </p:grpSpPr>
        <p:sp>
          <p:nvSpPr>
            <p:cNvPr id="136230" name="AutoShape 38"/>
            <p:cNvSpPr>
              <a:spLocks noChangeAspect="1" noChangeArrowheads="1" noTextEdit="1"/>
            </p:cNvSpPr>
            <p:nvPr/>
          </p:nvSpPr>
          <p:spPr bwMode="auto">
            <a:xfrm>
              <a:off x="2277" y="498"/>
              <a:ext cx="7203" cy="833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229" name="Text Box 37"/>
            <p:cNvSpPr txBox="1">
              <a:spLocks noChangeArrowheads="1"/>
            </p:cNvSpPr>
            <p:nvPr/>
          </p:nvSpPr>
          <p:spPr bwMode="auto">
            <a:xfrm>
              <a:off x="3406" y="498"/>
              <a:ext cx="5506" cy="2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Складові індекси інтегрального індексу демографічної безпеки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8" name="Text Box 36"/>
            <p:cNvSpPr txBox="1">
              <a:spLocks noChangeArrowheads="1"/>
            </p:cNvSpPr>
            <p:nvPr/>
          </p:nvSpPr>
          <p:spPr bwMode="auto">
            <a:xfrm>
              <a:off x="2277" y="916"/>
              <a:ext cx="706" cy="9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Природне відтворення 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7" name="Text Box 35"/>
            <p:cNvSpPr txBox="1">
              <a:spLocks noChangeArrowheads="1"/>
            </p:cNvSpPr>
            <p:nvPr/>
          </p:nvSpPr>
          <p:spPr bwMode="auto">
            <a:xfrm>
              <a:off x="2340" y="2031"/>
              <a:ext cx="643" cy="8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Здоров’я 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6" name="Text Box 34"/>
            <p:cNvSpPr txBox="1">
              <a:spLocks noChangeArrowheads="1"/>
            </p:cNvSpPr>
            <p:nvPr/>
          </p:nvSpPr>
          <p:spPr bwMode="auto">
            <a:xfrm>
              <a:off x="2340" y="3146"/>
              <a:ext cx="784" cy="9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Соціально небезпечні хвороби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5" name="Text Box 33"/>
            <p:cNvSpPr txBox="1">
              <a:spLocks noChangeArrowheads="1"/>
            </p:cNvSpPr>
            <p:nvPr/>
          </p:nvSpPr>
          <p:spPr bwMode="auto">
            <a:xfrm>
              <a:off x="2277" y="4260"/>
              <a:ext cx="706" cy="9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Девіантна поведінка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4" name="Text Box 32"/>
            <p:cNvSpPr txBox="1">
              <a:spLocks noChangeArrowheads="1"/>
            </p:cNvSpPr>
            <p:nvPr/>
          </p:nvSpPr>
          <p:spPr bwMode="auto">
            <a:xfrm>
              <a:off x="2277" y="5375"/>
              <a:ext cx="706" cy="9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Характеристика сім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`</a:t>
              </a: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ї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3" name="Text Box 31"/>
            <p:cNvSpPr txBox="1">
              <a:spLocks noChangeArrowheads="1"/>
            </p:cNvSpPr>
            <p:nvPr/>
          </p:nvSpPr>
          <p:spPr bwMode="auto">
            <a:xfrm>
              <a:off x="2277" y="6489"/>
              <a:ext cx="847" cy="9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Статево-вікова</a:t>
              </a: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структура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2" name="Text Box 30"/>
            <p:cNvSpPr txBox="1">
              <a:spLocks noChangeArrowheads="1"/>
            </p:cNvSpPr>
            <p:nvPr/>
          </p:nvSpPr>
          <p:spPr bwMode="auto">
            <a:xfrm>
              <a:off x="2340" y="7603"/>
              <a:ext cx="643" cy="11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Механічний рух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1" name="Text Box 29"/>
            <p:cNvSpPr txBox="1">
              <a:spLocks noChangeArrowheads="1"/>
            </p:cNvSpPr>
            <p:nvPr/>
          </p:nvSpPr>
          <p:spPr bwMode="auto">
            <a:xfrm>
              <a:off x="3265" y="916"/>
              <a:ext cx="2965" cy="102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39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Кращі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Івано-Франківська (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0,678)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Волинська (Іп.в.=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0,676)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Київська (</a:t>
              </a:r>
              <a:r>
                <a:rPr kumimoji="0" lang="uk-UA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Іп.в.=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0,662)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0" name="Text Box 28"/>
            <p:cNvSpPr txBox="1">
              <a:spLocks noChangeArrowheads="1"/>
            </p:cNvSpPr>
            <p:nvPr/>
          </p:nvSpPr>
          <p:spPr bwMode="auto">
            <a:xfrm>
              <a:off x="6512" y="916"/>
              <a:ext cx="2967" cy="102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39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Гірші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Донецька  (</a:t>
              </a:r>
              <a:r>
                <a:rPr kumimoji="0" lang="uk-UA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Іп.в.=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0,488)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Кіровоградська (</a:t>
              </a:r>
              <a:r>
                <a:rPr kumimoji="0" lang="uk-UA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Іп.в.=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0,506)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Чернігівська (</a:t>
              </a:r>
              <a:r>
                <a:rPr kumimoji="0" lang="uk-UA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Іп.в.=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0,529)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9" name="Text Box 27"/>
            <p:cNvSpPr txBox="1">
              <a:spLocks noChangeArrowheads="1"/>
            </p:cNvSpPr>
            <p:nvPr/>
          </p:nvSpPr>
          <p:spPr bwMode="auto">
            <a:xfrm>
              <a:off x="3265" y="2031"/>
              <a:ext cx="2965" cy="103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524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Кращі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Закарпатська (Із=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0,753)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Чернівецька (Із=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0,724)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Івано-Франківська (Із=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0,688)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8" name="Text Box 26"/>
            <p:cNvSpPr txBox="1">
              <a:spLocks noChangeArrowheads="1"/>
            </p:cNvSpPr>
            <p:nvPr/>
          </p:nvSpPr>
          <p:spPr bwMode="auto">
            <a:xfrm>
              <a:off x="6512" y="2031"/>
              <a:ext cx="2967" cy="103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39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Гірші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Чернігівська (Із=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0,602)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Кіровоградська (Із=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0,604)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Миколаївська (Із=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0,614)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7" name="Text Box 25"/>
            <p:cNvSpPr txBox="1">
              <a:spLocks noChangeArrowheads="1"/>
            </p:cNvSpPr>
            <p:nvPr/>
          </p:nvSpPr>
          <p:spPr bwMode="auto">
            <a:xfrm>
              <a:off x="3265" y="3145"/>
              <a:ext cx="2965" cy="9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524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Кращі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Закарпатська (Існх.=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1,602)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Чернівецька (Існх.=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0,908)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Івано-Франківська (Існх.=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0,906)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6" name="Text Box 24"/>
            <p:cNvSpPr txBox="1">
              <a:spLocks noChangeArrowheads="1"/>
            </p:cNvSpPr>
            <p:nvPr/>
          </p:nvSpPr>
          <p:spPr bwMode="auto">
            <a:xfrm>
              <a:off x="6512" y="3145"/>
              <a:ext cx="2968" cy="9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39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Гірші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Дніпропетровська (Існх.=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0,350)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Одеська (Існх.=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0,370)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АР Крим (Існх.=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0,400)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5" name="Text Box 23"/>
            <p:cNvSpPr txBox="1">
              <a:spLocks noChangeArrowheads="1"/>
            </p:cNvSpPr>
            <p:nvPr/>
          </p:nvSpPr>
          <p:spPr bwMode="auto">
            <a:xfrm>
              <a:off x="3265" y="4260"/>
              <a:ext cx="2965" cy="97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524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Кращі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Івано-Франківська (Ід=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0,851)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Львівська (Ід=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0,850)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Тернопільська (Ід=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0,798)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4" name="Text Box 22"/>
            <p:cNvSpPr txBox="1">
              <a:spLocks noChangeArrowheads="1"/>
            </p:cNvSpPr>
            <p:nvPr/>
          </p:nvSpPr>
          <p:spPr bwMode="auto">
            <a:xfrm>
              <a:off x="6512" y="4260"/>
              <a:ext cx="2968" cy="97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39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Гірші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Кіровоградська (Ід=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0,266)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Донецька (Ід=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0,285)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Луганська (Ід=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0,297)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3" name="Text Box 21"/>
            <p:cNvSpPr txBox="1">
              <a:spLocks noChangeArrowheads="1"/>
            </p:cNvSpPr>
            <p:nvPr/>
          </p:nvSpPr>
          <p:spPr bwMode="auto">
            <a:xfrm>
              <a:off x="3265" y="5374"/>
              <a:ext cx="2965" cy="9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524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Кращі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Рівненська (Ісім=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0,962)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Івано-Франківська (Ісім=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0,821)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Львівська (Ісім=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0,722)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2" name="Text Box 20"/>
            <p:cNvSpPr txBox="1">
              <a:spLocks noChangeArrowheads="1"/>
            </p:cNvSpPr>
            <p:nvPr/>
          </p:nvSpPr>
          <p:spPr bwMode="auto">
            <a:xfrm>
              <a:off x="6512" y="5374"/>
              <a:ext cx="2968" cy="9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39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Гірші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Донецька (Ісім=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0,313)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Кіровоградська (Ісім=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0,318)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Луганська (Ісім=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0,336)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1" name="Text Box 19"/>
            <p:cNvSpPr txBox="1">
              <a:spLocks noChangeArrowheads="1"/>
            </p:cNvSpPr>
            <p:nvPr/>
          </p:nvSpPr>
          <p:spPr bwMode="auto">
            <a:xfrm>
              <a:off x="3265" y="6628"/>
              <a:ext cx="2965" cy="9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524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Кращі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Закарпатська (Істр.=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0,856)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Рівненська (Істр.=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0,784) 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Івано-Франківська (Істр.=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0,745)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0" name="Text Box 18"/>
            <p:cNvSpPr txBox="1">
              <a:spLocks noChangeArrowheads="1"/>
            </p:cNvSpPr>
            <p:nvPr/>
          </p:nvSpPr>
          <p:spPr bwMode="auto">
            <a:xfrm>
              <a:off x="6512" y="6628"/>
              <a:ext cx="2968" cy="9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39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Гірші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Донецька (Істр.=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0,565)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Чернігівська (Істр.=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0,571)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Черкаська (Істр.=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0,582)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9" name="Text Box 17"/>
            <p:cNvSpPr txBox="1">
              <a:spLocks noChangeArrowheads="1"/>
            </p:cNvSpPr>
            <p:nvPr/>
          </p:nvSpPr>
          <p:spPr bwMode="auto">
            <a:xfrm>
              <a:off x="3265" y="7743"/>
              <a:ext cx="2965" cy="98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524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Кращі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Київська (Ім=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1,155)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Закарпатська (Ім=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1,121)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Чернівецька (Ім=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1,061)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8" name="Text Box 16"/>
            <p:cNvSpPr txBox="1">
              <a:spLocks noChangeArrowheads="1"/>
            </p:cNvSpPr>
            <p:nvPr/>
          </p:nvSpPr>
          <p:spPr bwMode="auto">
            <a:xfrm>
              <a:off x="6512" y="7743"/>
              <a:ext cx="2968" cy="98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39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Гірші регіони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Херсонська (Ім=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0,833)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Кіровоградська (Ім=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0,849)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Луганська (Ім=</a:t>
              </a:r>
              <a:r>
                <a: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0,868)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39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7" name="Line 15"/>
            <p:cNvSpPr>
              <a:spLocks noChangeShapeType="1"/>
            </p:cNvSpPr>
            <p:nvPr/>
          </p:nvSpPr>
          <p:spPr bwMode="auto">
            <a:xfrm>
              <a:off x="2983" y="1334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206" name="Line 14"/>
            <p:cNvSpPr>
              <a:spLocks noChangeShapeType="1"/>
            </p:cNvSpPr>
            <p:nvPr/>
          </p:nvSpPr>
          <p:spPr bwMode="auto">
            <a:xfrm>
              <a:off x="2983" y="2449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205" name="Line 13"/>
            <p:cNvSpPr>
              <a:spLocks noChangeShapeType="1"/>
            </p:cNvSpPr>
            <p:nvPr/>
          </p:nvSpPr>
          <p:spPr bwMode="auto">
            <a:xfrm>
              <a:off x="2983" y="4678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204" name="Line 12"/>
            <p:cNvSpPr>
              <a:spLocks noChangeShapeType="1"/>
            </p:cNvSpPr>
            <p:nvPr/>
          </p:nvSpPr>
          <p:spPr bwMode="auto">
            <a:xfrm>
              <a:off x="2983" y="5792"/>
              <a:ext cx="28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203" name="Line 11"/>
            <p:cNvSpPr>
              <a:spLocks noChangeShapeType="1"/>
            </p:cNvSpPr>
            <p:nvPr/>
          </p:nvSpPr>
          <p:spPr bwMode="auto">
            <a:xfrm>
              <a:off x="2983" y="8161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202" name="Line 10"/>
            <p:cNvSpPr>
              <a:spLocks noChangeShapeType="1"/>
            </p:cNvSpPr>
            <p:nvPr/>
          </p:nvSpPr>
          <p:spPr bwMode="auto">
            <a:xfrm>
              <a:off x="3124" y="3702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201" name="Line 9"/>
            <p:cNvSpPr>
              <a:spLocks noChangeShapeType="1"/>
            </p:cNvSpPr>
            <p:nvPr/>
          </p:nvSpPr>
          <p:spPr bwMode="auto">
            <a:xfrm>
              <a:off x="3124" y="7046"/>
              <a:ext cx="1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200" name="Line 8"/>
            <p:cNvSpPr>
              <a:spLocks noChangeShapeType="1"/>
            </p:cNvSpPr>
            <p:nvPr/>
          </p:nvSpPr>
          <p:spPr bwMode="auto">
            <a:xfrm>
              <a:off x="6230" y="1334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199" name="Line 7"/>
            <p:cNvSpPr>
              <a:spLocks noChangeShapeType="1"/>
            </p:cNvSpPr>
            <p:nvPr/>
          </p:nvSpPr>
          <p:spPr bwMode="auto">
            <a:xfrm>
              <a:off x="6230" y="2449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198" name="Line 6"/>
            <p:cNvSpPr>
              <a:spLocks noChangeShapeType="1"/>
            </p:cNvSpPr>
            <p:nvPr/>
          </p:nvSpPr>
          <p:spPr bwMode="auto">
            <a:xfrm>
              <a:off x="6230" y="3563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197" name="Line 5"/>
            <p:cNvSpPr>
              <a:spLocks noChangeShapeType="1"/>
            </p:cNvSpPr>
            <p:nvPr/>
          </p:nvSpPr>
          <p:spPr bwMode="auto">
            <a:xfrm>
              <a:off x="6230" y="4678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196" name="Line 4"/>
            <p:cNvSpPr>
              <a:spLocks noChangeShapeType="1"/>
            </p:cNvSpPr>
            <p:nvPr/>
          </p:nvSpPr>
          <p:spPr bwMode="auto">
            <a:xfrm>
              <a:off x="6230" y="5792"/>
              <a:ext cx="28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195" name="Line 3"/>
            <p:cNvSpPr>
              <a:spLocks noChangeShapeType="1"/>
            </p:cNvSpPr>
            <p:nvPr/>
          </p:nvSpPr>
          <p:spPr bwMode="auto">
            <a:xfrm>
              <a:off x="6230" y="7046"/>
              <a:ext cx="28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194" name="Line 2"/>
            <p:cNvSpPr>
              <a:spLocks noChangeShapeType="1"/>
            </p:cNvSpPr>
            <p:nvPr/>
          </p:nvSpPr>
          <p:spPr bwMode="auto">
            <a:xfrm>
              <a:off x="6230" y="8161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6254" name="Rectangle 62"/>
          <p:cNvSpPr>
            <a:spLocks noChangeArrowheads="1"/>
          </p:cNvSpPr>
          <p:nvPr/>
        </p:nvSpPr>
        <p:spPr bwMode="auto">
          <a:xfrm rot="10800000" flipV="1">
            <a:off x="827584" y="633478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Рис.8. Розподіл регіонів України за найкращими та найгіршими індексами складовими демографічної безпеки, 2014-2016 рр.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-10139" y="3376290"/>
            <a:ext cx="627791" cy="3527049"/>
            <a:chOff x="-16231" y="0"/>
            <a:chExt cx="1672415" cy="6884041"/>
          </a:xfrm>
        </p:grpSpPr>
        <p:pic>
          <p:nvPicPr>
            <p:cNvPr id="10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812" r="50000"/>
          <a:stretch/>
        </p:blipFill>
        <p:spPr bwMode="auto">
          <a:xfrm>
            <a:off x="-19278" y="-17657"/>
            <a:ext cx="621698" cy="179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813" r="50000" b="3213"/>
          <a:stretch/>
        </p:blipFill>
        <p:spPr bwMode="auto">
          <a:xfrm>
            <a:off x="-13185" y="1715645"/>
            <a:ext cx="621698" cy="167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ТОЛЯ\Desktop\5555555555\1315154342_qh0ut3expdwzhx5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13" b="77560"/>
          <a:stretch/>
        </p:blipFill>
        <p:spPr bwMode="auto">
          <a:xfrm>
            <a:off x="0" y="0"/>
            <a:ext cx="1456264" cy="89710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ТОЛЯ\Desktop\5555555555\m_4_20124026ad572d58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41" b="13623"/>
          <a:stretch/>
        </p:blipFill>
        <p:spPr bwMode="auto">
          <a:xfrm>
            <a:off x="7787249" y="6149579"/>
            <a:ext cx="1356751" cy="708421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3" name="Диаграмма 52"/>
          <p:cNvGraphicFramePr>
            <a:graphicFrameLocks/>
          </p:cNvGraphicFramePr>
          <p:nvPr/>
        </p:nvGraphicFramePr>
        <p:xfrm>
          <a:off x="971600" y="692696"/>
          <a:ext cx="7632847" cy="541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5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37217" name="Group 1"/>
          <p:cNvGrpSpPr>
            <a:grpSpLocks noChangeAspect="1"/>
          </p:cNvGrpSpPr>
          <p:nvPr/>
        </p:nvGrpSpPr>
        <p:grpSpPr bwMode="auto">
          <a:xfrm>
            <a:off x="467544" y="404664"/>
            <a:ext cx="8064896" cy="6048672"/>
            <a:chOff x="2277" y="-582"/>
            <a:chExt cx="7200" cy="6440"/>
          </a:xfrm>
        </p:grpSpPr>
        <p:sp>
          <p:nvSpPr>
            <p:cNvPr id="137252" name="AutoShape 36"/>
            <p:cNvSpPr>
              <a:spLocks noChangeAspect="1" noChangeArrowheads="1" noTextEdit="1"/>
            </p:cNvSpPr>
            <p:nvPr/>
          </p:nvSpPr>
          <p:spPr bwMode="auto">
            <a:xfrm>
              <a:off x="2277" y="-582"/>
              <a:ext cx="7200" cy="64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51" name="Text Box 35"/>
            <p:cNvSpPr txBox="1">
              <a:spLocks noChangeArrowheads="1"/>
            </p:cNvSpPr>
            <p:nvPr/>
          </p:nvSpPr>
          <p:spPr bwMode="auto">
            <a:xfrm>
              <a:off x="2842" y="-582"/>
              <a:ext cx="5929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Зменшення чисельності населення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50" name="Text Box 34"/>
            <p:cNvSpPr txBox="1">
              <a:spLocks noChangeArrowheads="1"/>
            </p:cNvSpPr>
            <p:nvPr/>
          </p:nvSpPr>
          <p:spPr bwMode="auto">
            <a:xfrm>
              <a:off x="2842" y="533"/>
              <a:ext cx="6070" cy="2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Старіння населення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49" name="Text Box 33"/>
            <p:cNvSpPr txBox="1">
              <a:spLocks noChangeArrowheads="1"/>
            </p:cNvSpPr>
            <p:nvPr/>
          </p:nvSpPr>
          <p:spPr bwMode="auto">
            <a:xfrm>
              <a:off x="2418" y="951"/>
              <a:ext cx="2173" cy="5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Зменшення чисельності працездатного населення</a:t>
              </a:r>
              <a:endPara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48" name="Text Box 32"/>
            <p:cNvSpPr txBox="1">
              <a:spLocks noChangeArrowheads="1"/>
            </p:cNvSpPr>
            <p:nvPr/>
          </p:nvSpPr>
          <p:spPr bwMode="auto">
            <a:xfrm>
              <a:off x="2559" y="1787"/>
              <a:ext cx="6636" cy="2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Смертність працездатного населення та </a:t>
              </a:r>
              <a:r>
                <a:rPr kumimoji="0" lang="uk-UA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надсмертність</a:t>
              </a: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 чоловіків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47" name="Text Box 31"/>
            <p:cNvSpPr txBox="1">
              <a:spLocks noChangeArrowheads="1"/>
            </p:cNvSpPr>
            <p:nvPr/>
          </p:nvSpPr>
          <p:spPr bwMode="auto">
            <a:xfrm>
              <a:off x="2983" y="2763"/>
              <a:ext cx="5929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Зростання рівня захворюваності населення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46" name="Text Box 30"/>
            <p:cNvSpPr txBox="1">
              <a:spLocks noChangeArrowheads="1"/>
            </p:cNvSpPr>
            <p:nvPr/>
          </p:nvSpPr>
          <p:spPr bwMode="auto">
            <a:xfrm>
              <a:off x="2701" y="3738"/>
              <a:ext cx="6352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Міграційні втрати населення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45" name="Text Box 29"/>
            <p:cNvSpPr txBox="1">
              <a:spLocks noChangeArrowheads="1"/>
            </p:cNvSpPr>
            <p:nvPr/>
          </p:nvSpPr>
          <p:spPr bwMode="auto">
            <a:xfrm>
              <a:off x="2418" y="-164"/>
              <a:ext cx="1835" cy="4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Bookman Old Style" pitchFamily="18" charset="0"/>
                </a:rPr>
                <a:t>Нестача робочої сили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44" name="Text Box 28"/>
            <p:cNvSpPr txBox="1">
              <a:spLocks noChangeArrowheads="1"/>
            </p:cNvSpPr>
            <p:nvPr/>
          </p:nvSpPr>
          <p:spPr bwMode="auto">
            <a:xfrm>
              <a:off x="4818" y="951"/>
              <a:ext cx="2216" cy="76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500" dirty="0" smtClean="0"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Навантаження на пенсійну систему та систему охорони здоров’я </a:t>
              </a:r>
            </a:p>
          </p:txBody>
        </p:sp>
        <p:sp>
          <p:nvSpPr>
            <p:cNvPr id="137243" name="Text Box 27"/>
            <p:cNvSpPr txBox="1">
              <a:spLocks noChangeArrowheads="1"/>
            </p:cNvSpPr>
            <p:nvPr/>
          </p:nvSpPr>
          <p:spPr bwMode="auto">
            <a:xfrm>
              <a:off x="7077" y="951"/>
              <a:ext cx="2259" cy="6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500" dirty="0" smtClean="0"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Зростання демографічне навантаження на працездатне населення</a:t>
              </a:r>
            </a:p>
          </p:txBody>
        </p:sp>
        <p:sp>
          <p:nvSpPr>
            <p:cNvPr id="137242" name="Text Box 26"/>
            <p:cNvSpPr txBox="1">
              <a:spLocks noChangeArrowheads="1"/>
            </p:cNvSpPr>
            <p:nvPr/>
          </p:nvSpPr>
          <p:spPr bwMode="auto">
            <a:xfrm>
              <a:off x="2418" y="2205"/>
              <a:ext cx="2752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Погіршення шлюбної ситуації</a:t>
              </a:r>
              <a:endPara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41" name="Text Box 25"/>
            <p:cNvSpPr txBox="1">
              <a:spLocks noChangeArrowheads="1"/>
            </p:cNvSpPr>
            <p:nvPr/>
          </p:nvSpPr>
          <p:spPr bwMode="auto">
            <a:xfrm>
              <a:off x="7227" y="3175"/>
              <a:ext cx="2186" cy="4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Навантаження на систему соціального забезпечення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40" name="Text Box 24"/>
            <p:cNvSpPr txBox="1">
              <a:spLocks noChangeArrowheads="1"/>
            </p:cNvSpPr>
            <p:nvPr/>
          </p:nvSpPr>
          <p:spPr bwMode="auto">
            <a:xfrm>
              <a:off x="2406" y="4171"/>
              <a:ext cx="2118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Втрата інтелектуального капіталу та робочої сили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39" name="Text Box 23"/>
            <p:cNvSpPr txBox="1">
              <a:spLocks noChangeArrowheads="1"/>
            </p:cNvSpPr>
            <p:nvPr/>
          </p:nvSpPr>
          <p:spPr bwMode="auto">
            <a:xfrm>
              <a:off x="4398" y="-164"/>
              <a:ext cx="2571" cy="5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latin typeface="Bookman Old Style" pitchFamily="18" charset="0"/>
                  <a:ea typeface="Times New Roman" pitchFamily="18" charset="0"/>
                  <a:cs typeface="Bookman Old Style" pitchFamily="18" charset="0"/>
                </a:rPr>
                <a:t>Проблема комплектування збройних сил</a:t>
              </a:r>
            </a:p>
          </p:txBody>
        </p:sp>
        <p:sp>
          <p:nvSpPr>
            <p:cNvPr id="137238" name="Text Box 22"/>
            <p:cNvSpPr txBox="1">
              <a:spLocks noChangeArrowheads="1"/>
            </p:cNvSpPr>
            <p:nvPr/>
          </p:nvSpPr>
          <p:spPr bwMode="auto">
            <a:xfrm>
              <a:off x="7077" y="-164"/>
              <a:ext cx="2336" cy="5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latin typeface="Bookman Old Style" pitchFamily="18" charset="0"/>
                  <a:ea typeface="Times New Roman" pitchFamily="18" charset="0"/>
                  <a:cs typeface="Bookman Old Style" pitchFamily="18" charset="0"/>
                </a:rPr>
                <a:t>Загроза збереження територіальної цілісності</a:t>
              </a:r>
            </a:p>
          </p:txBody>
        </p:sp>
        <p:sp>
          <p:nvSpPr>
            <p:cNvPr id="137237" name="Line 21"/>
            <p:cNvSpPr>
              <a:spLocks noChangeShapeType="1"/>
            </p:cNvSpPr>
            <p:nvPr/>
          </p:nvSpPr>
          <p:spPr bwMode="auto">
            <a:xfrm flipH="1">
              <a:off x="3971" y="-303"/>
              <a:ext cx="155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36" name="Line 20"/>
            <p:cNvSpPr>
              <a:spLocks noChangeShapeType="1"/>
            </p:cNvSpPr>
            <p:nvPr/>
          </p:nvSpPr>
          <p:spPr bwMode="auto">
            <a:xfrm>
              <a:off x="6230" y="-303"/>
              <a:ext cx="127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35" name="Line 19"/>
            <p:cNvSpPr>
              <a:spLocks noChangeShapeType="1"/>
            </p:cNvSpPr>
            <p:nvPr/>
          </p:nvSpPr>
          <p:spPr bwMode="auto">
            <a:xfrm>
              <a:off x="5806" y="-303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34" name="Line 18"/>
            <p:cNvSpPr>
              <a:spLocks noChangeShapeType="1"/>
            </p:cNvSpPr>
            <p:nvPr/>
          </p:nvSpPr>
          <p:spPr bwMode="auto">
            <a:xfrm flipH="1">
              <a:off x="3972" y="812"/>
              <a:ext cx="155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33" name="Line 17"/>
            <p:cNvSpPr>
              <a:spLocks noChangeShapeType="1"/>
            </p:cNvSpPr>
            <p:nvPr/>
          </p:nvSpPr>
          <p:spPr bwMode="auto">
            <a:xfrm>
              <a:off x="6231" y="812"/>
              <a:ext cx="127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32" name="Line 16"/>
            <p:cNvSpPr>
              <a:spLocks noChangeShapeType="1"/>
            </p:cNvSpPr>
            <p:nvPr/>
          </p:nvSpPr>
          <p:spPr bwMode="auto">
            <a:xfrm>
              <a:off x="5806" y="812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31" name="Text Box 15"/>
            <p:cNvSpPr txBox="1">
              <a:spLocks noChangeArrowheads="1"/>
            </p:cNvSpPr>
            <p:nvPr/>
          </p:nvSpPr>
          <p:spPr bwMode="auto">
            <a:xfrm>
              <a:off x="6777" y="2178"/>
              <a:ext cx="2541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Втрата робочої сили</a:t>
              </a:r>
            </a:p>
          </p:txBody>
        </p:sp>
        <p:sp>
          <p:nvSpPr>
            <p:cNvPr id="137230" name="Line 14"/>
            <p:cNvSpPr>
              <a:spLocks noChangeShapeType="1"/>
            </p:cNvSpPr>
            <p:nvPr/>
          </p:nvSpPr>
          <p:spPr bwMode="auto">
            <a:xfrm flipH="1">
              <a:off x="4253" y="2066"/>
              <a:ext cx="1412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29" name="Line 13"/>
            <p:cNvSpPr>
              <a:spLocks noChangeShapeType="1"/>
            </p:cNvSpPr>
            <p:nvPr/>
          </p:nvSpPr>
          <p:spPr bwMode="auto">
            <a:xfrm>
              <a:off x="5806" y="2066"/>
              <a:ext cx="155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28" name="Text Box 12"/>
            <p:cNvSpPr txBox="1">
              <a:spLocks noChangeArrowheads="1"/>
            </p:cNvSpPr>
            <p:nvPr/>
          </p:nvSpPr>
          <p:spPr bwMode="auto">
            <a:xfrm>
              <a:off x="2418" y="3181"/>
              <a:ext cx="2259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Зниження працездатності населення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27" name="Text Box 11"/>
            <p:cNvSpPr txBox="1">
              <a:spLocks noChangeArrowheads="1"/>
            </p:cNvSpPr>
            <p:nvPr/>
          </p:nvSpPr>
          <p:spPr bwMode="auto">
            <a:xfrm>
              <a:off x="4818" y="3181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uk-UA" sz="1400" dirty="0" smtClean="0"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Навантаження на систему охорони здоров’я</a:t>
              </a:r>
            </a:p>
          </p:txBody>
        </p:sp>
        <p:sp>
          <p:nvSpPr>
            <p:cNvPr id="137226" name="Line 10"/>
            <p:cNvSpPr>
              <a:spLocks noChangeShapeType="1"/>
            </p:cNvSpPr>
            <p:nvPr/>
          </p:nvSpPr>
          <p:spPr bwMode="auto">
            <a:xfrm flipH="1">
              <a:off x="4112" y="3042"/>
              <a:ext cx="1412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25" name="Line 9"/>
            <p:cNvSpPr>
              <a:spLocks noChangeShapeType="1"/>
            </p:cNvSpPr>
            <p:nvPr/>
          </p:nvSpPr>
          <p:spPr bwMode="auto">
            <a:xfrm>
              <a:off x="6371" y="3042"/>
              <a:ext cx="155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24" name="Line 8"/>
            <p:cNvSpPr>
              <a:spLocks noChangeShapeType="1"/>
            </p:cNvSpPr>
            <p:nvPr/>
          </p:nvSpPr>
          <p:spPr bwMode="auto">
            <a:xfrm>
              <a:off x="5948" y="3042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23" name="Text Box 7"/>
            <p:cNvSpPr txBox="1">
              <a:spLocks noChangeArrowheads="1"/>
            </p:cNvSpPr>
            <p:nvPr/>
          </p:nvSpPr>
          <p:spPr bwMode="auto">
            <a:xfrm>
              <a:off x="4818" y="4147"/>
              <a:ext cx="2259" cy="7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Посилення диспропорцій між міським і сільським населенням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22" name="Line 6"/>
            <p:cNvSpPr>
              <a:spLocks noChangeShapeType="1"/>
            </p:cNvSpPr>
            <p:nvPr/>
          </p:nvSpPr>
          <p:spPr bwMode="auto">
            <a:xfrm flipH="1">
              <a:off x="3971" y="4008"/>
              <a:ext cx="155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21" name="Line 5"/>
            <p:cNvSpPr>
              <a:spLocks noChangeShapeType="1"/>
            </p:cNvSpPr>
            <p:nvPr/>
          </p:nvSpPr>
          <p:spPr bwMode="auto">
            <a:xfrm>
              <a:off x="6371" y="4017"/>
              <a:ext cx="1553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20" name="Line 4"/>
            <p:cNvSpPr>
              <a:spLocks noChangeShapeType="1"/>
            </p:cNvSpPr>
            <p:nvPr/>
          </p:nvSpPr>
          <p:spPr bwMode="auto">
            <a:xfrm>
              <a:off x="5948" y="4017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219" name="Text Box 3"/>
            <p:cNvSpPr txBox="1">
              <a:spLocks noChangeArrowheads="1"/>
            </p:cNvSpPr>
            <p:nvPr/>
          </p:nvSpPr>
          <p:spPr bwMode="auto">
            <a:xfrm>
              <a:off x="2418" y="5166"/>
              <a:ext cx="691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Рис.9. Демографічні ризики та їх вплив на національну безпеку України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218" name="Text Box 2"/>
            <p:cNvSpPr txBox="1">
              <a:spLocks noChangeArrowheads="1"/>
            </p:cNvSpPr>
            <p:nvPr/>
          </p:nvSpPr>
          <p:spPr bwMode="auto">
            <a:xfrm>
              <a:off x="7501" y="4157"/>
              <a:ext cx="1835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400" dirty="0" smtClean="0"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Урбанізація та </a:t>
              </a:r>
              <a:r>
                <a:rPr lang="uk-UA" sz="1400" dirty="0" err="1" smtClean="0"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знелюднення</a:t>
              </a:r>
              <a:r>
                <a:rPr lang="uk-UA" sz="1400" dirty="0" smtClean="0">
                  <a:latin typeface="Bookman Old Style" pitchFamily="18" charset="0"/>
                  <a:ea typeface="Times New Roman" pitchFamily="18" charset="0"/>
                  <a:cs typeface="Arial" pitchFamily="34" charset="0"/>
                </a:rPr>
                <a:t> сіл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-10139" y="3376290"/>
            <a:ext cx="627791" cy="3527049"/>
            <a:chOff x="-16231" y="0"/>
            <a:chExt cx="1672415" cy="6884041"/>
          </a:xfrm>
        </p:grpSpPr>
        <p:pic>
          <p:nvPicPr>
            <p:cNvPr id="10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812" r="50000"/>
          <a:stretch/>
        </p:blipFill>
        <p:spPr bwMode="auto">
          <a:xfrm>
            <a:off x="-19278" y="-17657"/>
            <a:ext cx="621698" cy="179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813" r="50000" b="3213"/>
          <a:stretch/>
        </p:blipFill>
        <p:spPr bwMode="auto">
          <a:xfrm>
            <a:off x="-13185" y="1715645"/>
            <a:ext cx="621698" cy="167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ТОЛЯ\Desktop\5555555555\1315154342_qh0ut3expdwzhx5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13" b="77560"/>
          <a:stretch/>
        </p:blipFill>
        <p:spPr bwMode="auto">
          <a:xfrm>
            <a:off x="0" y="0"/>
            <a:ext cx="1456264" cy="89710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ТОЛЯ\Desktop\5555555555\m_4_20124026ad572d58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41" b="13623"/>
          <a:stretch/>
        </p:blipFill>
        <p:spPr bwMode="auto">
          <a:xfrm>
            <a:off x="7787249" y="6149579"/>
            <a:ext cx="1356751" cy="708421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685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42909" y="357166"/>
          <a:ext cx="8286775" cy="5422189"/>
        </p:xfrm>
        <a:graphic>
          <a:graphicData uri="http://schemas.openxmlformats.org/drawingml/2006/table">
            <a:tbl>
              <a:tblPr/>
              <a:tblGrid>
                <a:gridCol w="3047514"/>
                <a:gridCol w="2725518"/>
                <a:gridCol w="2513743"/>
              </a:tblGrid>
              <a:tr h="1673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ЗОВНІШНЄ СЕРЕДОВИЩЕ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Забезпечення демографічної безпеки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ВНУТРІШНЄ </a:t>
                      </a: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СЕРЕДОВИЩЕ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Управління демографічною безпекою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Можливості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Загрози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latin typeface="Times New Roman"/>
                          <a:ea typeface="Times New Roman"/>
                        </a:rPr>
                        <a:t>Формування сучасних моральних принципів поведінки всіх суб’єктів суспільства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latin typeface="Times New Roman"/>
                          <a:ea typeface="Times New Roman"/>
                        </a:rPr>
                        <a:t>Розвиток громадянського суспільства і формування електорату.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latin typeface="Times New Roman"/>
                          <a:ea typeface="Times New Roman"/>
                        </a:rPr>
                        <a:t>Виховання почуття гідності і відповідальності населення. Зростання рівня довіри у суспільстві. Покращення екологічної ситуації та якості продуктів харчування. Зростання рівня життя населення. Зменшення економічної нерівності у суспільстві. Соціальна спрямованість політики влади.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latin typeface="Times New Roman"/>
                          <a:ea typeface="Times New Roman"/>
                        </a:rPr>
                        <a:t>Зростання соціальної захищеності населення і зменшення соціальної і гендерної нерівності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latin typeface="Times New Roman"/>
                          <a:ea typeface="Times New Roman"/>
                        </a:rPr>
                        <a:t>Низький рівень життя та високий рівень економічного розшарування населення.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latin typeface="Times New Roman"/>
                          <a:ea typeface="Times New Roman"/>
                        </a:rPr>
                        <a:t>Криза традиційних моральних і духовних цінностей. Низька соціальна захищеність окремих прошарків населення.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200" spc="-50" dirty="0">
                          <a:latin typeface="Times New Roman"/>
                          <a:ea typeface="Times New Roman"/>
                        </a:rPr>
                        <a:t> Криза довіри та соціальної відповідальності в суспільстві. Незадовільна соціально-демографічна політика уряду та її реалізація. Соціальне відторгнення і формування спадкової </a:t>
                      </a:r>
                      <a:r>
                        <a:rPr lang="uk-UA" sz="1200" spc="-50" dirty="0" err="1">
                          <a:latin typeface="Times New Roman"/>
                          <a:ea typeface="Times New Roman"/>
                        </a:rPr>
                        <a:t>маргіналізації</a:t>
                      </a:r>
                      <a:r>
                        <a:rPr lang="uk-UA" sz="1200" spc="-50" dirty="0">
                          <a:latin typeface="Times New Roman"/>
                          <a:ea typeface="Times New Roman"/>
                        </a:rPr>
                        <a:t> у суспільстві. Відсутність національної гідності та самоповаги. Забруднення навколишнього середовища. Низька якість продуктів харчування.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</a:rPr>
                        <a:t>Сильні сторони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Times New Roman"/>
                          <a:ea typeface="Times New Roman"/>
                        </a:rPr>
                        <a:t>Поле СІМ (SO)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/>
                          <a:ea typeface="Times New Roman"/>
                        </a:rPr>
                        <a:t>Стан демографічної безпеки: припинення зниження чисельності населення та покращення його якісних характеристик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Times New Roman"/>
                          <a:ea typeface="Times New Roman"/>
                        </a:rPr>
                        <a:t>Поле </a:t>
                      </a:r>
                      <a:r>
                        <a:rPr lang="uk-UA" sz="1500" b="1" dirty="0" err="1">
                          <a:latin typeface="Times New Roman"/>
                          <a:ea typeface="Times New Roman"/>
                        </a:rPr>
                        <a:t>СІЗ</a:t>
                      </a:r>
                      <a:r>
                        <a:rPr lang="uk-UA" sz="1500" b="1" dirty="0">
                          <a:latin typeface="Times New Roman"/>
                          <a:ea typeface="Times New Roman"/>
                        </a:rPr>
                        <a:t> (ST)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/>
                          <a:ea typeface="Times New Roman"/>
                        </a:rPr>
                        <a:t>Стан порушення демографічної рівноваги під впливом зовнішніх чинників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Ведення здорового способу життя населенням і підвищення очікуваної тривалості життя;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Зростання ролі сім`ї в суспільстві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Зниження смертності працездатного населення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Підвищення народжуваності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Позитивне сальдо міграції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353">
                <a:tc>
                  <a:txBody>
                    <a:bodyPr/>
                    <a:lstStyle/>
                    <a:p>
                      <a:pPr algn="ctr"/>
                      <a:r>
                        <a:rPr lang="uk-UA" sz="1100" b="1">
                          <a:latin typeface="Times New Roman"/>
                        </a:rPr>
                        <a:t>Слабкі сторони</a:t>
                      </a:r>
                      <a:endParaRPr lang="ru-RU" sz="1100" b="1">
                        <a:latin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Поле СЛЗ (WT)</a:t>
                      </a:r>
                      <a:endParaRPr lang="ru-RU" sz="15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Стан демографічних ризиків та втрат</a:t>
                      </a:r>
                      <a:endParaRPr lang="ru-RU" sz="15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Поле СЛІМ</a:t>
                      </a:r>
                      <a:r>
                        <a:rPr lang="uk-UA" sz="1500" b="1" dirty="0" smtClean="0">
                          <a:latin typeface="Times New Roman"/>
                          <a:ea typeface="Times New Roman"/>
                        </a:rPr>
                        <a:t> (WO)</a:t>
                      </a:r>
                      <a:endParaRPr lang="ru-RU" sz="15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latin typeface="Times New Roman"/>
                          <a:ea typeface="Times New Roman"/>
                        </a:rPr>
                        <a:t>Стан демографічної небезпеки – системні порушення </a:t>
                      </a:r>
                      <a:r>
                        <a:rPr lang="uk-UA" sz="1500" dirty="0" err="1" smtClean="0">
                          <a:latin typeface="Times New Roman"/>
                          <a:ea typeface="Times New Roman"/>
                        </a:rPr>
                        <a:t>демовідтворювальних</a:t>
                      </a:r>
                      <a:r>
                        <a:rPr lang="uk-UA" sz="1500" dirty="0" smtClean="0">
                          <a:latin typeface="Times New Roman"/>
                          <a:ea typeface="Times New Roman"/>
                        </a:rPr>
                        <a:t> процесів</a:t>
                      </a:r>
                      <a:endParaRPr lang="ru-RU" sz="1500" dirty="0" smtClean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Депопуляція. Старіння населення.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Диспропорція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статево-вікової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структури населення. Низька народжуваність.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Висока смертність населення працездатного віку. Низька тривалість життя.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Зростання рівня захворюваності соціальними хворобами. Високий рівень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розлучуваності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. Висока частка позашлюбних і покинутих дітей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705" name="Прямая соединительная линия 2"/>
          <p:cNvSpPr>
            <a:spLocks noChangeShapeType="1"/>
          </p:cNvSpPr>
          <p:nvPr/>
        </p:nvSpPr>
        <p:spPr bwMode="auto">
          <a:xfrm>
            <a:off x="714348" y="428604"/>
            <a:ext cx="2928958" cy="264320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259632" y="6093296"/>
            <a:ext cx="70009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 </a:t>
            </a:r>
            <a:r>
              <a:rPr kumimoji="0" lang="uk-U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10.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Матриця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SWOT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аналізу стратегічного планування забезпечення демографічної безпеки в Україні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928934"/>
            <a:ext cx="5196347" cy="1684339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2800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Доповідь закінчено.</a:t>
            </a:r>
            <a:br>
              <a:rPr lang="uk-UA" sz="2800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800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Дякую за увагу</a:t>
            </a:r>
            <a:endParaRPr lang="ru-RU" sz="2800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ТОЛЯ\Desktop\5555555555\1315154342_qh0ut3expdwzhx5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13" b="77560"/>
          <a:stretch/>
        </p:blipFill>
        <p:spPr bwMode="auto">
          <a:xfrm>
            <a:off x="2195736" y="0"/>
            <a:ext cx="4762500" cy="238877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4"/>
          <p:cNvGrpSpPr/>
          <p:nvPr/>
        </p:nvGrpSpPr>
        <p:grpSpPr>
          <a:xfrm>
            <a:off x="-16231" y="0"/>
            <a:ext cx="1491887" cy="6884041"/>
            <a:chOff x="-16231" y="0"/>
            <a:chExt cx="1672415" cy="6884041"/>
          </a:xfrm>
        </p:grpSpPr>
        <p:pic>
          <p:nvPicPr>
            <p:cNvPr id="13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Группа 15"/>
          <p:cNvGrpSpPr/>
          <p:nvPr/>
        </p:nvGrpSpPr>
        <p:grpSpPr>
          <a:xfrm>
            <a:off x="7596336" y="-3586"/>
            <a:ext cx="1547664" cy="6884041"/>
            <a:chOff x="-16231" y="0"/>
            <a:chExt cx="1672415" cy="6884041"/>
          </a:xfrm>
        </p:grpSpPr>
        <p:pic>
          <p:nvPicPr>
            <p:cNvPr id="17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1" name="Picture 7" descr="C:\Users\ТОЛЯ\Desktop\5555555555\m_4_20124026ad572d58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41" b="13623"/>
          <a:stretch/>
        </p:blipFill>
        <p:spPr bwMode="auto">
          <a:xfrm>
            <a:off x="3162523" y="5303520"/>
            <a:ext cx="2828925" cy="1477108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04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514350"/>
          <a:ext cx="7848872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-10139" y="3376290"/>
            <a:ext cx="627791" cy="3527049"/>
            <a:chOff x="-16231" y="0"/>
            <a:chExt cx="1672415" cy="6884041"/>
          </a:xfrm>
        </p:grpSpPr>
        <p:pic>
          <p:nvPicPr>
            <p:cNvPr id="10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2812" r="50000"/>
          <a:stretch/>
        </p:blipFill>
        <p:spPr bwMode="auto">
          <a:xfrm>
            <a:off x="-19278" y="-17657"/>
            <a:ext cx="621698" cy="17937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2813" r="50000" b="3213"/>
          <a:stretch/>
        </p:blipFill>
        <p:spPr bwMode="auto">
          <a:xfrm>
            <a:off x="-13185" y="1715645"/>
            <a:ext cx="621698" cy="16715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ТОЛЯ\Desktop\5555555555\1315154342_qh0ut3expdwzhx5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13" b="77560"/>
          <a:stretch/>
        </p:blipFill>
        <p:spPr bwMode="auto">
          <a:xfrm>
            <a:off x="0" y="0"/>
            <a:ext cx="1456264" cy="89710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ТОЛЯ\Desktop\5555555555\m_4_20124026ad572d58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241" b="13623"/>
          <a:stretch/>
        </p:blipFill>
        <p:spPr bwMode="auto">
          <a:xfrm>
            <a:off x="7787249" y="6149579"/>
            <a:ext cx="1356751" cy="708421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1043447" y="404664"/>
            <a:ext cx="6973609" cy="6453336"/>
            <a:chOff x="2125" y="1369"/>
            <a:chExt cx="7352" cy="6661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277" y="1619"/>
              <a:ext cx="7200" cy="6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101" y="3709"/>
              <a:ext cx="1651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Шлюбні стосунки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5101" y="4824"/>
              <a:ext cx="1652" cy="2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Якість населення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5101" y="3291"/>
              <a:ext cx="1651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Міграція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4858" y="4193"/>
              <a:ext cx="1974" cy="4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Статево-вікова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структура населення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010" y="2873"/>
              <a:ext cx="1974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Природне відтворення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3971" y="2176"/>
              <a:ext cx="3812" cy="418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2475" y="1369"/>
              <a:ext cx="6681" cy="594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386" y="2194"/>
              <a:ext cx="1129" cy="6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Політична система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2551" y="3693"/>
              <a:ext cx="1442" cy="6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0" rIns="1800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Інформаційна система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2842" y="5102"/>
              <a:ext cx="1128" cy="8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Духовно-культурна система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6908" y="2112"/>
              <a:ext cx="1251" cy="5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Економічна система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7667" y="3450"/>
              <a:ext cx="1252" cy="5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Соціальна система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7591" y="4967"/>
              <a:ext cx="1327" cy="63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Екологічна система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Text Box 25"/>
            <p:cNvSpPr txBox="1">
              <a:spLocks noChangeArrowheads="1"/>
            </p:cNvSpPr>
            <p:nvPr/>
          </p:nvSpPr>
          <p:spPr bwMode="auto">
            <a:xfrm>
              <a:off x="3971" y="6636"/>
              <a:ext cx="3671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Зовнішнє середовище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демографічної системи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2125" y="7241"/>
              <a:ext cx="5921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Рис.3. Демографічна система і її взаємозв’язки</a:t>
              </a: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*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* </a:t>
              </a:r>
              <a:r>
                <a:rPr kumimoji="0" lang="uk-UA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розробка автора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4677" y="6636"/>
              <a:ext cx="2400" cy="5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AutoShape 32"/>
            <p:cNvSpPr>
              <a:spLocks noChangeArrowheads="1"/>
            </p:cNvSpPr>
            <p:nvPr/>
          </p:nvSpPr>
          <p:spPr bwMode="auto">
            <a:xfrm rot="-2136705">
              <a:off x="7077" y="6496"/>
              <a:ext cx="1129" cy="279"/>
            </a:xfrm>
            <a:prstGeom prst="curvedUpArrow">
              <a:avLst>
                <a:gd name="adj1" fmla="val 80932"/>
                <a:gd name="adj2" fmla="val 161864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AutoShape 33"/>
            <p:cNvSpPr>
              <a:spLocks noChangeArrowheads="1"/>
            </p:cNvSpPr>
            <p:nvPr/>
          </p:nvSpPr>
          <p:spPr bwMode="auto">
            <a:xfrm rot="7839161">
              <a:off x="3989" y="6026"/>
              <a:ext cx="279" cy="1130"/>
            </a:xfrm>
            <a:prstGeom prst="curvedLeftArrow">
              <a:avLst>
                <a:gd name="adj1" fmla="val 81004"/>
                <a:gd name="adj2" fmla="val 162007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AutoShape 34"/>
            <p:cNvSpPr>
              <a:spLocks noChangeArrowheads="1"/>
            </p:cNvSpPr>
            <p:nvPr/>
          </p:nvSpPr>
          <p:spPr bwMode="auto">
            <a:xfrm>
              <a:off x="5665" y="6357"/>
              <a:ext cx="424" cy="279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AutoShape 35"/>
            <p:cNvSpPr>
              <a:spLocks noChangeArrowheads="1"/>
            </p:cNvSpPr>
            <p:nvPr/>
          </p:nvSpPr>
          <p:spPr bwMode="auto">
            <a:xfrm>
              <a:off x="4959" y="2734"/>
              <a:ext cx="1977" cy="1393"/>
            </a:xfrm>
            <a:prstGeom prst="flowChartAlternateProcess">
              <a:avLst/>
            </a:prstGeom>
            <a:noFill/>
            <a:ln w="6350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4782" y="2261"/>
              <a:ext cx="2050" cy="747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925742"/>
                </a:avLst>
              </a:prstTxWarp>
            </a:bodyPr>
            <a:lstStyle/>
            <a:p>
              <a:pPr algn="ctr" rtl="0"/>
              <a:r>
                <a:rPr lang="ru-RU" kern="10" spc="0" dirty="0" err="1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Внутрішнє</a:t>
              </a:r>
              <a:r>
                <a:rPr lang="ru-RU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</a:t>
              </a:r>
              <a:r>
                <a:rPr lang="ru-RU" kern="10" spc="0" dirty="0" err="1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середовище</a:t>
              </a:r>
              <a:endParaRPr lang="en-US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242" y="5242"/>
              <a:ext cx="1438" cy="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Чисельність населення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3" name="Text Box 39"/>
            <p:cNvSpPr txBox="1">
              <a:spLocks noChangeArrowheads="1"/>
            </p:cNvSpPr>
            <p:nvPr/>
          </p:nvSpPr>
          <p:spPr bwMode="auto">
            <a:xfrm>
              <a:off x="5242" y="5754"/>
              <a:ext cx="1438" cy="2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Соціальні групи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4" name="AutoShape 40"/>
            <p:cNvSpPr>
              <a:spLocks noChangeArrowheads="1"/>
            </p:cNvSpPr>
            <p:nvPr/>
          </p:nvSpPr>
          <p:spPr bwMode="auto">
            <a:xfrm>
              <a:off x="5101" y="5242"/>
              <a:ext cx="1694" cy="836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Text Box 41"/>
            <p:cNvSpPr txBox="1">
              <a:spLocks noChangeArrowheads="1"/>
            </p:cNvSpPr>
            <p:nvPr/>
          </p:nvSpPr>
          <p:spPr bwMode="auto">
            <a:xfrm>
              <a:off x="4327" y="2660"/>
              <a:ext cx="491" cy="14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Демографічні відносини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6" name="Text Box 42"/>
            <p:cNvSpPr txBox="1">
              <a:spLocks noChangeArrowheads="1"/>
            </p:cNvSpPr>
            <p:nvPr/>
          </p:nvSpPr>
          <p:spPr bwMode="auto">
            <a:xfrm>
              <a:off x="4479" y="4685"/>
              <a:ext cx="480" cy="124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Кількісні параметри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>
              <a:off x="4818" y="3430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4959" y="5521"/>
              <a:ext cx="1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7136" y="3152"/>
              <a:ext cx="455" cy="119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Структурні елементи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 flipH="1">
              <a:off x="6653" y="4267"/>
              <a:ext cx="4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Text Box 47"/>
            <p:cNvSpPr txBox="1">
              <a:spLocks noChangeArrowheads="1"/>
            </p:cNvSpPr>
            <p:nvPr/>
          </p:nvSpPr>
          <p:spPr bwMode="auto">
            <a:xfrm>
              <a:off x="6936" y="4545"/>
              <a:ext cx="427" cy="111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Якісні параметри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2" name="Line 48"/>
            <p:cNvSpPr>
              <a:spLocks noChangeShapeType="1"/>
            </p:cNvSpPr>
            <p:nvPr/>
          </p:nvSpPr>
          <p:spPr bwMode="auto">
            <a:xfrm flipH="1">
              <a:off x="6795" y="4963"/>
              <a:ext cx="1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60" name="Прямая со стрелкой 59"/>
          <p:cNvCxnSpPr/>
          <p:nvPr/>
        </p:nvCxnSpPr>
        <p:spPr>
          <a:xfrm flipV="1">
            <a:off x="2123728" y="1844824"/>
            <a:ext cx="432048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444208" y="1700808"/>
            <a:ext cx="432048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6732240" y="3068960"/>
            <a:ext cx="288032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1039" idx="0"/>
          </p:cNvCxnSpPr>
          <p:nvPr/>
        </p:nvCxnSpPr>
        <p:spPr>
          <a:xfrm flipH="1" flipV="1">
            <a:off x="1979712" y="3356992"/>
            <a:ext cx="278805" cy="6642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718" name="Group 54"/>
          <p:cNvGrpSpPr>
            <a:grpSpLocks/>
          </p:cNvGrpSpPr>
          <p:nvPr/>
        </p:nvGrpSpPr>
        <p:grpSpPr bwMode="auto">
          <a:xfrm>
            <a:off x="683568" y="764704"/>
            <a:ext cx="8064896" cy="4608512"/>
            <a:chOff x="1521" y="9131"/>
            <a:chExt cx="9900" cy="6546"/>
          </a:xfrm>
        </p:grpSpPr>
        <p:sp>
          <p:nvSpPr>
            <p:cNvPr id="113719" name="Line 55"/>
            <p:cNvSpPr>
              <a:spLocks noChangeShapeType="1"/>
            </p:cNvSpPr>
            <p:nvPr/>
          </p:nvSpPr>
          <p:spPr bwMode="auto">
            <a:xfrm>
              <a:off x="9441" y="11559"/>
              <a:ext cx="0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113720" name="Line 56"/>
            <p:cNvSpPr>
              <a:spLocks noChangeShapeType="1"/>
            </p:cNvSpPr>
            <p:nvPr/>
          </p:nvSpPr>
          <p:spPr bwMode="auto">
            <a:xfrm>
              <a:off x="6561" y="13451"/>
              <a:ext cx="0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grpSp>
          <p:nvGrpSpPr>
            <p:cNvPr id="113721" name="Group 57"/>
            <p:cNvGrpSpPr>
              <a:grpSpLocks/>
            </p:cNvGrpSpPr>
            <p:nvPr/>
          </p:nvGrpSpPr>
          <p:grpSpPr bwMode="auto">
            <a:xfrm>
              <a:off x="1521" y="9131"/>
              <a:ext cx="9900" cy="6546"/>
              <a:chOff x="1521" y="9131"/>
              <a:chExt cx="9900" cy="6546"/>
            </a:xfrm>
          </p:grpSpPr>
          <p:sp>
            <p:nvSpPr>
              <p:cNvPr id="113722" name="Line 58"/>
              <p:cNvSpPr>
                <a:spLocks noChangeShapeType="1"/>
              </p:cNvSpPr>
              <p:nvPr/>
            </p:nvSpPr>
            <p:spPr bwMode="auto">
              <a:xfrm>
                <a:off x="6381" y="9530"/>
                <a:ext cx="0" cy="1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23" name="Line 59"/>
              <p:cNvSpPr>
                <a:spLocks noChangeShapeType="1"/>
              </p:cNvSpPr>
              <p:nvPr/>
            </p:nvSpPr>
            <p:spPr bwMode="auto">
              <a:xfrm>
                <a:off x="9441" y="9714"/>
                <a:ext cx="0" cy="1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24" name="Line 60"/>
              <p:cNvSpPr>
                <a:spLocks noChangeShapeType="1"/>
              </p:cNvSpPr>
              <p:nvPr/>
            </p:nvSpPr>
            <p:spPr bwMode="auto">
              <a:xfrm>
                <a:off x="9981" y="11742"/>
                <a:ext cx="0" cy="1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25" name="Line 61"/>
              <p:cNvSpPr>
                <a:spLocks noChangeShapeType="1"/>
              </p:cNvSpPr>
              <p:nvPr/>
            </p:nvSpPr>
            <p:spPr bwMode="auto">
              <a:xfrm>
                <a:off x="3861" y="9714"/>
                <a:ext cx="0" cy="1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26" name="Line 62"/>
              <p:cNvSpPr>
                <a:spLocks noChangeShapeType="1"/>
              </p:cNvSpPr>
              <p:nvPr/>
            </p:nvSpPr>
            <p:spPr bwMode="auto">
              <a:xfrm>
                <a:off x="3141" y="11742"/>
                <a:ext cx="0" cy="1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27" name="Line 63"/>
              <p:cNvSpPr>
                <a:spLocks noChangeShapeType="1"/>
              </p:cNvSpPr>
              <p:nvPr/>
            </p:nvSpPr>
            <p:spPr bwMode="auto">
              <a:xfrm>
                <a:off x="6561" y="11742"/>
                <a:ext cx="0" cy="1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28" name="Rectangle 64"/>
              <p:cNvSpPr>
                <a:spLocks noChangeArrowheads="1"/>
              </p:cNvSpPr>
              <p:nvPr/>
            </p:nvSpPr>
            <p:spPr bwMode="auto">
              <a:xfrm>
                <a:off x="4581" y="9161"/>
                <a:ext cx="3960" cy="3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Розвиток демографічної системи</a:t>
                </a:r>
                <a:endParaRPr kumimoji="0" lang="ru-R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29" name="Line 65"/>
              <p:cNvSpPr>
                <a:spLocks noChangeShapeType="1"/>
              </p:cNvSpPr>
              <p:nvPr/>
            </p:nvSpPr>
            <p:spPr bwMode="auto">
              <a:xfrm>
                <a:off x="3861" y="9714"/>
                <a:ext cx="55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30" name="Rectangle 66"/>
              <p:cNvSpPr>
                <a:spLocks noChangeArrowheads="1"/>
              </p:cNvSpPr>
              <p:nvPr/>
            </p:nvSpPr>
            <p:spPr bwMode="auto">
              <a:xfrm>
                <a:off x="1521" y="9896"/>
                <a:ext cx="7050" cy="16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Функціональний розвиток системи з збереженням відносно стабільного стану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</a:t>
                </a:r>
                <a:r>
                  <a:rPr kumimoji="0" lang="uk-UA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чисельність населення залишається стабільною, якість населення, демографічні процеси та </a:t>
                </a:r>
                <a:r>
                  <a:rPr kumimoji="0" lang="uk-UA" sz="15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статево-вікова</a:t>
                </a:r>
                <a:r>
                  <a:rPr kumimoji="0" lang="uk-UA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структура забезпечують розширене чи просте відтворення населення, що сприяє збереженню колишньої системної якості, порядку системи)</a:t>
                </a:r>
                <a:endParaRPr kumimoji="0" lang="ru-R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31" name="Rectangle 67"/>
              <p:cNvSpPr>
                <a:spLocks noChangeArrowheads="1"/>
              </p:cNvSpPr>
              <p:nvPr/>
            </p:nvSpPr>
            <p:spPr bwMode="auto">
              <a:xfrm>
                <a:off x="8901" y="9899"/>
                <a:ext cx="2520" cy="16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Трансформація демографічної системи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32" name="Line 68"/>
              <p:cNvSpPr>
                <a:spLocks noChangeShapeType="1"/>
              </p:cNvSpPr>
              <p:nvPr/>
            </p:nvSpPr>
            <p:spPr bwMode="auto">
              <a:xfrm>
                <a:off x="8571" y="10452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33" name="Line 69"/>
              <p:cNvSpPr>
                <a:spLocks noChangeShapeType="1"/>
              </p:cNvSpPr>
              <p:nvPr/>
            </p:nvSpPr>
            <p:spPr bwMode="auto">
              <a:xfrm flipH="1">
                <a:off x="8571" y="11005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34" name="Line 70"/>
              <p:cNvSpPr>
                <a:spLocks noChangeShapeType="1"/>
              </p:cNvSpPr>
              <p:nvPr/>
            </p:nvSpPr>
            <p:spPr bwMode="auto">
              <a:xfrm>
                <a:off x="3141" y="11742"/>
                <a:ext cx="68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35" name="Rectangle 71"/>
              <p:cNvSpPr>
                <a:spLocks noChangeArrowheads="1"/>
              </p:cNvSpPr>
              <p:nvPr/>
            </p:nvSpPr>
            <p:spPr bwMode="auto">
              <a:xfrm>
                <a:off x="1521" y="11927"/>
                <a:ext cx="3414" cy="14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7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Кількісно-якісн</a:t>
                </a:r>
                <a:r>
                  <a:rPr kumimoji="0" 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 </a:t>
                </a:r>
                <a:r>
                  <a:rPr kumimoji="0" lang="uk-UA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зміни системи пов’язані з зміною демографічних процесів, що обумовлює переродження системи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36" name="Rectangle 72"/>
              <p:cNvSpPr>
                <a:spLocks noChangeArrowheads="1"/>
              </p:cNvSpPr>
              <p:nvPr/>
            </p:nvSpPr>
            <p:spPr bwMode="auto">
              <a:xfrm>
                <a:off x="8361" y="11927"/>
                <a:ext cx="3060" cy="14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uk-UA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Демографічна небезпека -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uk-UA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криза, катастрофа</a:t>
                </a:r>
                <a:r>
                  <a:rPr kumimoji="0" lang="uk-UA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,</a:t>
                </a:r>
                <a:r>
                  <a:rPr kumimoji="0" lang="uk-UA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руйнування системи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37" name="Rectangle 73"/>
              <p:cNvSpPr>
                <a:spLocks noChangeArrowheads="1"/>
              </p:cNvSpPr>
              <p:nvPr/>
            </p:nvSpPr>
            <p:spPr bwMode="auto">
              <a:xfrm>
                <a:off x="5295" y="11927"/>
                <a:ext cx="2706" cy="14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7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Переродження системи </a:t>
                </a:r>
                <a:r>
                  <a:rPr kumimoji="0" lang="uk-UA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(якісні зміни з порушенням стійкості, власне трансформація</a:t>
                </a:r>
                <a:r>
                  <a:rPr kumimoji="0" lang="uk-UA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 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38" name="Rectangle 74"/>
              <p:cNvSpPr>
                <a:spLocks noChangeArrowheads="1"/>
              </p:cNvSpPr>
              <p:nvPr/>
            </p:nvSpPr>
            <p:spPr bwMode="auto">
              <a:xfrm>
                <a:off x="1521" y="13877"/>
                <a:ext cx="28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Переважно якісні зміни, </a:t>
                </a:r>
                <a:r>
                  <a:rPr kumimoji="0" lang="uk-UA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що супроводжуються флуктуаціями окремих підсистем, порушенням стійкості демографічних відносин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39" name="Rectangle 75"/>
              <p:cNvSpPr>
                <a:spLocks noChangeArrowheads="1"/>
              </p:cNvSpPr>
              <p:nvPr/>
            </p:nvSpPr>
            <p:spPr bwMode="auto">
              <a:xfrm>
                <a:off x="4761" y="13877"/>
                <a:ext cx="37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Біфуркаційна</a:t>
                </a:r>
                <a:r>
                  <a:rPr kumimoji="0" 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фаза </a:t>
                </a:r>
                <a:r>
                  <a:rPr kumimoji="0" lang="uk-UA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(якісні зміни), яка характеризується нестійким станом, зникненням колишньої системної якості, що завершується або стрибком до нової системи, або її розпадом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40" name="Rectangle 76"/>
              <p:cNvSpPr>
                <a:spLocks noChangeArrowheads="1"/>
              </p:cNvSpPr>
              <p:nvPr/>
            </p:nvSpPr>
            <p:spPr bwMode="auto">
              <a:xfrm>
                <a:off x="8721" y="13877"/>
                <a:ext cx="270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Становлення нової системи в</a:t>
                </a:r>
                <a:r>
                  <a:rPr kumimoji="0" lang="uk-UA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результаті подолання деформацій, вирішення протиріч в системних відносинах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41" name="Rectangle 77"/>
              <p:cNvSpPr>
                <a:spLocks noChangeArrowheads="1"/>
              </p:cNvSpPr>
              <p:nvPr/>
            </p:nvSpPr>
            <p:spPr bwMode="auto">
              <a:xfrm>
                <a:off x="2061" y="9131"/>
                <a:ext cx="2160" cy="3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Стійкість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42" name="Rectangle 78"/>
              <p:cNvSpPr>
                <a:spLocks noChangeArrowheads="1"/>
              </p:cNvSpPr>
              <p:nvPr/>
            </p:nvSpPr>
            <p:spPr bwMode="auto">
              <a:xfrm>
                <a:off x="8901" y="9131"/>
                <a:ext cx="2160" cy="3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Безпека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43" name="Line 79"/>
              <p:cNvSpPr>
                <a:spLocks noChangeShapeType="1"/>
              </p:cNvSpPr>
              <p:nvPr/>
            </p:nvSpPr>
            <p:spPr bwMode="auto">
              <a:xfrm>
                <a:off x="8541" y="932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44" name="Line 80"/>
              <p:cNvSpPr>
                <a:spLocks noChangeShapeType="1"/>
              </p:cNvSpPr>
              <p:nvPr/>
            </p:nvSpPr>
            <p:spPr bwMode="auto">
              <a:xfrm flipH="1">
                <a:off x="4221" y="932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45" name="Line 81"/>
              <p:cNvSpPr>
                <a:spLocks noChangeShapeType="1"/>
              </p:cNvSpPr>
              <p:nvPr/>
            </p:nvSpPr>
            <p:spPr bwMode="auto">
              <a:xfrm>
                <a:off x="8001" y="12279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46" name="Line 82"/>
              <p:cNvSpPr>
                <a:spLocks noChangeShapeType="1"/>
              </p:cNvSpPr>
              <p:nvPr/>
            </p:nvSpPr>
            <p:spPr bwMode="auto">
              <a:xfrm>
                <a:off x="4935" y="12663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47" name="Line 83"/>
              <p:cNvSpPr>
                <a:spLocks noChangeShapeType="1"/>
              </p:cNvSpPr>
              <p:nvPr/>
            </p:nvSpPr>
            <p:spPr bwMode="auto">
              <a:xfrm>
                <a:off x="2781" y="13586"/>
                <a:ext cx="0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48" name="Line 84"/>
              <p:cNvSpPr>
                <a:spLocks noChangeShapeType="1"/>
              </p:cNvSpPr>
              <p:nvPr/>
            </p:nvSpPr>
            <p:spPr bwMode="auto">
              <a:xfrm>
                <a:off x="2781" y="13586"/>
                <a:ext cx="75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49" name="Line 85"/>
              <p:cNvSpPr>
                <a:spLocks noChangeShapeType="1"/>
              </p:cNvSpPr>
              <p:nvPr/>
            </p:nvSpPr>
            <p:spPr bwMode="auto">
              <a:xfrm>
                <a:off x="10341" y="13586"/>
                <a:ext cx="0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50" name="Line 86"/>
              <p:cNvSpPr>
                <a:spLocks noChangeShapeType="1"/>
              </p:cNvSpPr>
              <p:nvPr/>
            </p:nvSpPr>
            <p:spPr bwMode="auto">
              <a:xfrm>
                <a:off x="6561" y="13631"/>
                <a:ext cx="0" cy="2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113751" name="Line 87"/>
              <p:cNvSpPr>
                <a:spLocks noChangeShapeType="1"/>
              </p:cNvSpPr>
              <p:nvPr/>
            </p:nvSpPr>
            <p:spPr bwMode="auto">
              <a:xfrm>
                <a:off x="8001" y="130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</p:grpSp>
      </p:grpSp>
      <p:sp>
        <p:nvSpPr>
          <p:cNvPr id="113752" name="Rectangle 88"/>
          <p:cNvSpPr>
            <a:spLocks noChangeArrowheads="1"/>
          </p:cNvSpPr>
          <p:nvPr/>
        </p:nvSpPr>
        <p:spPr bwMode="auto">
          <a:xfrm>
            <a:off x="539552" y="5705182"/>
            <a:ext cx="7560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Рис.4. Зміст і етапи трансформації демографічних систем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-10139" y="3376290"/>
            <a:ext cx="627791" cy="3527049"/>
            <a:chOff x="-16231" y="0"/>
            <a:chExt cx="1672415" cy="6884041"/>
          </a:xfrm>
        </p:grpSpPr>
        <p:pic>
          <p:nvPicPr>
            <p:cNvPr id="10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812" r="50000"/>
          <a:stretch/>
        </p:blipFill>
        <p:spPr bwMode="auto">
          <a:xfrm>
            <a:off x="-19278" y="-17657"/>
            <a:ext cx="621698" cy="179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813" r="50000" b="3213"/>
          <a:stretch/>
        </p:blipFill>
        <p:spPr bwMode="auto">
          <a:xfrm>
            <a:off x="-13185" y="1715645"/>
            <a:ext cx="621698" cy="167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ТОЛЯ\Desktop\5555555555\1315154342_qh0ut3expdwzhx5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13" b="77560"/>
          <a:stretch/>
        </p:blipFill>
        <p:spPr bwMode="auto">
          <a:xfrm>
            <a:off x="0" y="0"/>
            <a:ext cx="1456264" cy="89710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ТОЛЯ\Desktop\5555555555\m_4_20124026ad572d58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41" b="13623"/>
          <a:stretch/>
        </p:blipFill>
        <p:spPr bwMode="auto">
          <a:xfrm>
            <a:off x="7787249" y="6149579"/>
            <a:ext cx="1356751" cy="708421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971832" y="620770"/>
            <a:ext cx="7065722" cy="5603344"/>
            <a:chOff x="2135" y="-1341"/>
            <a:chExt cx="7350" cy="6615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2247" y="-1223"/>
              <a:ext cx="7200" cy="6402"/>
            </a:xfrm>
            <a:prstGeom prst="curvedRightArrow">
              <a:avLst>
                <a:gd name="adj1" fmla="val 20000"/>
                <a:gd name="adj2" fmla="val 40000"/>
                <a:gd name="adj3" fmla="val 37488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5131" y="1209"/>
              <a:ext cx="1498" cy="6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Демографічна безпека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4607" y="2312"/>
              <a:ext cx="1107" cy="10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7460" tIns="0" rIns="1746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Екологічна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безпека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5806" y="2312"/>
              <a:ext cx="1048" cy="10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Техногенна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безпека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4232" y="3929"/>
              <a:ext cx="3595" cy="3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Природне середовище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6914" y="1549"/>
              <a:ext cx="1588" cy="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Економічна безпека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6914" y="1072"/>
              <a:ext cx="1663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Соціальна безпека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314" y="1464"/>
              <a:ext cx="1466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Інформаційна безпека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3314" y="1039"/>
              <a:ext cx="1466" cy="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Духовна безпека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285" y="189"/>
              <a:ext cx="524" cy="2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latin typeface="Arial" pitchFamily="34" charset="0"/>
                </a:rPr>
                <a:t>Психологічне середовище</a:t>
              </a:r>
              <a:endParaRPr lang="en-US" sz="1600" dirty="0" smtClean="0">
                <a:latin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876" y="189"/>
              <a:ext cx="534" cy="26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latin typeface="Arial" pitchFamily="34" charset="0"/>
                </a:rPr>
                <a:t>Соціально-економічне середовище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765" y="-303"/>
              <a:ext cx="949" cy="11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7460" tIns="0" rIns="1746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Військова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безпека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5847" y="-303"/>
              <a:ext cx="999" cy="11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7460" tIns="0" rIns="1746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Політична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безпека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4607" y="-1341"/>
              <a:ext cx="2622" cy="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Геополітичне середовище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2135" y="4439"/>
              <a:ext cx="7350" cy="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44348" numCol="1" anchor="t" anchorCtr="0" compatLnSpc="1">
              <a:prstTxWarp prst="textNoShape">
                <a:avLst/>
              </a:prstTxWarp>
            </a:bodyPr>
            <a:lstStyle/>
            <a:p>
              <a:pPr lvl="1" algn="just" fontAlgn="base">
                <a:lnSpc>
                  <a:spcPct val="98000"/>
                </a:lnSpc>
                <a:spcBef>
                  <a:spcPts val="25"/>
                </a:spcBef>
                <a:spcAft>
                  <a:spcPct val="0"/>
                </a:spcAft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Рис. 5. В</a:t>
              </a:r>
              <a:r>
                <a:rPr lang="uk-UA" sz="1600" b="1" dirty="0" smtClean="0">
                  <a:latin typeface="Arial" pitchFamily="34" charset="0"/>
                  <a:cs typeface="Arial" pitchFamily="34" charset="0"/>
                </a:rPr>
                <a:t>заємозв’язок демографічної безпеки з основними складовими національної безпеки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457200" marR="0" lvl="1" indent="0" algn="just" defTabSz="914400" rtl="0" eaLnBrk="1" fontAlgn="base" latinLnBrk="0" hangingPunct="1">
                <a:lnSpc>
                  <a:spcPct val="98000"/>
                </a:lnSpc>
                <a:spcBef>
                  <a:spcPts val="25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3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*авторська розробка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4691" y="-548"/>
              <a:ext cx="2304" cy="148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4542" y="2144"/>
              <a:ext cx="2373" cy="145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180" y="937"/>
              <a:ext cx="1651" cy="121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6854" y="937"/>
              <a:ext cx="1660" cy="137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4831" y="1464"/>
              <a:ext cx="26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6554" y="1549"/>
              <a:ext cx="26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5714" y="937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5805" y="1889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3047" y="-683"/>
              <a:ext cx="5600" cy="445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2734" y="1464"/>
              <a:ext cx="2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H="1">
              <a:off x="8577" y="1634"/>
              <a:ext cx="2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5805" y="-91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993" name="Freeform 1"/>
          <p:cNvSpPr>
            <a:spLocks/>
          </p:cNvSpPr>
          <p:nvPr/>
        </p:nvSpPr>
        <p:spPr bwMode="auto">
          <a:xfrm>
            <a:off x="2627784" y="1772817"/>
            <a:ext cx="839217" cy="720080"/>
          </a:xfrm>
          <a:custGeom>
            <a:avLst/>
            <a:gdLst/>
            <a:ahLst/>
            <a:cxnLst>
              <a:cxn ang="0">
                <a:pos x="0" y="1260"/>
              </a:cxn>
              <a:cxn ang="0">
                <a:pos x="180" y="900"/>
              </a:cxn>
              <a:cxn ang="0">
                <a:pos x="540" y="540"/>
              </a:cxn>
              <a:cxn ang="0">
                <a:pos x="1080" y="180"/>
              </a:cxn>
              <a:cxn ang="0">
                <a:pos x="1440" y="0"/>
              </a:cxn>
            </a:cxnLst>
            <a:rect l="0" t="0" r="r" b="b"/>
            <a:pathLst>
              <a:path w="1440" h="1260">
                <a:moveTo>
                  <a:pt x="0" y="1260"/>
                </a:moveTo>
                <a:cubicBezTo>
                  <a:pt x="45" y="1140"/>
                  <a:pt x="90" y="1020"/>
                  <a:pt x="180" y="900"/>
                </a:cubicBezTo>
                <a:cubicBezTo>
                  <a:pt x="270" y="780"/>
                  <a:pt x="390" y="660"/>
                  <a:pt x="540" y="540"/>
                </a:cubicBezTo>
                <a:cubicBezTo>
                  <a:pt x="690" y="420"/>
                  <a:pt x="930" y="270"/>
                  <a:pt x="1080" y="180"/>
                </a:cubicBezTo>
                <a:cubicBezTo>
                  <a:pt x="1230" y="90"/>
                  <a:pt x="1380" y="30"/>
                  <a:pt x="1440" y="0"/>
                </a:cubicBezTo>
              </a:path>
            </a:pathLst>
          </a:custGeom>
          <a:noFill/>
          <a:ln w="3175">
            <a:solidFill>
              <a:srgbClr val="000000"/>
            </a:solidFill>
            <a:round/>
            <a:headEnd type="stealth" w="sm" len="lg"/>
            <a:tailEnd type="stealth" w="sm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Freeform 1"/>
          <p:cNvSpPr>
            <a:spLocks/>
          </p:cNvSpPr>
          <p:nvPr/>
        </p:nvSpPr>
        <p:spPr bwMode="auto">
          <a:xfrm rot="10800000">
            <a:off x="5580112" y="3645023"/>
            <a:ext cx="864096" cy="657671"/>
          </a:xfrm>
          <a:custGeom>
            <a:avLst/>
            <a:gdLst/>
            <a:ahLst/>
            <a:cxnLst>
              <a:cxn ang="0">
                <a:pos x="0" y="1260"/>
              </a:cxn>
              <a:cxn ang="0">
                <a:pos x="180" y="900"/>
              </a:cxn>
              <a:cxn ang="0">
                <a:pos x="540" y="540"/>
              </a:cxn>
              <a:cxn ang="0">
                <a:pos x="1080" y="180"/>
              </a:cxn>
              <a:cxn ang="0">
                <a:pos x="1440" y="0"/>
              </a:cxn>
            </a:cxnLst>
            <a:rect l="0" t="0" r="r" b="b"/>
            <a:pathLst>
              <a:path w="1440" h="1260">
                <a:moveTo>
                  <a:pt x="0" y="1260"/>
                </a:moveTo>
                <a:cubicBezTo>
                  <a:pt x="45" y="1140"/>
                  <a:pt x="90" y="1020"/>
                  <a:pt x="180" y="900"/>
                </a:cubicBezTo>
                <a:cubicBezTo>
                  <a:pt x="270" y="780"/>
                  <a:pt x="390" y="660"/>
                  <a:pt x="540" y="540"/>
                </a:cubicBezTo>
                <a:cubicBezTo>
                  <a:pt x="690" y="420"/>
                  <a:pt x="930" y="270"/>
                  <a:pt x="1080" y="180"/>
                </a:cubicBezTo>
                <a:cubicBezTo>
                  <a:pt x="1230" y="90"/>
                  <a:pt x="1380" y="30"/>
                  <a:pt x="1440" y="0"/>
                </a:cubicBezTo>
              </a:path>
            </a:pathLst>
          </a:custGeom>
          <a:noFill/>
          <a:ln w="3175">
            <a:solidFill>
              <a:srgbClr val="000000"/>
            </a:solidFill>
            <a:round/>
            <a:headEnd type="stealth" w="sm" len="lg"/>
            <a:tailEnd type="stealth" w="sm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Freeform 1"/>
          <p:cNvSpPr>
            <a:spLocks/>
          </p:cNvSpPr>
          <p:nvPr/>
        </p:nvSpPr>
        <p:spPr bwMode="auto">
          <a:xfrm rot="15739577">
            <a:off x="2537318" y="3575226"/>
            <a:ext cx="911225" cy="801687"/>
          </a:xfrm>
          <a:custGeom>
            <a:avLst/>
            <a:gdLst/>
            <a:ahLst/>
            <a:cxnLst>
              <a:cxn ang="0">
                <a:pos x="0" y="1260"/>
              </a:cxn>
              <a:cxn ang="0">
                <a:pos x="180" y="900"/>
              </a:cxn>
              <a:cxn ang="0">
                <a:pos x="540" y="540"/>
              </a:cxn>
              <a:cxn ang="0">
                <a:pos x="1080" y="180"/>
              </a:cxn>
              <a:cxn ang="0">
                <a:pos x="1440" y="0"/>
              </a:cxn>
            </a:cxnLst>
            <a:rect l="0" t="0" r="r" b="b"/>
            <a:pathLst>
              <a:path w="1440" h="1260">
                <a:moveTo>
                  <a:pt x="0" y="1260"/>
                </a:moveTo>
                <a:cubicBezTo>
                  <a:pt x="45" y="1140"/>
                  <a:pt x="90" y="1020"/>
                  <a:pt x="180" y="900"/>
                </a:cubicBezTo>
                <a:cubicBezTo>
                  <a:pt x="270" y="780"/>
                  <a:pt x="390" y="660"/>
                  <a:pt x="540" y="540"/>
                </a:cubicBezTo>
                <a:cubicBezTo>
                  <a:pt x="690" y="420"/>
                  <a:pt x="930" y="270"/>
                  <a:pt x="1080" y="180"/>
                </a:cubicBezTo>
                <a:cubicBezTo>
                  <a:pt x="1230" y="90"/>
                  <a:pt x="1380" y="30"/>
                  <a:pt x="1440" y="0"/>
                </a:cubicBezTo>
              </a:path>
            </a:pathLst>
          </a:custGeom>
          <a:noFill/>
          <a:ln w="3175">
            <a:solidFill>
              <a:srgbClr val="000000"/>
            </a:solidFill>
            <a:round/>
            <a:headEnd type="stealth" w="sm" len="lg"/>
            <a:tailEnd type="stealth" w="sm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Freeform 1"/>
          <p:cNvSpPr>
            <a:spLocks/>
          </p:cNvSpPr>
          <p:nvPr/>
        </p:nvSpPr>
        <p:spPr bwMode="auto">
          <a:xfrm rot="4886560">
            <a:off x="5660684" y="1738143"/>
            <a:ext cx="911225" cy="801687"/>
          </a:xfrm>
          <a:custGeom>
            <a:avLst/>
            <a:gdLst/>
            <a:ahLst/>
            <a:cxnLst>
              <a:cxn ang="0">
                <a:pos x="0" y="1260"/>
              </a:cxn>
              <a:cxn ang="0">
                <a:pos x="180" y="900"/>
              </a:cxn>
              <a:cxn ang="0">
                <a:pos x="540" y="540"/>
              </a:cxn>
              <a:cxn ang="0">
                <a:pos x="1080" y="180"/>
              </a:cxn>
              <a:cxn ang="0">
                <a:pos x="1440" y="0"/>
              </a:cxn>
            </a:cxnLst>
            <a:rect l="0" t="0" r="r" b="b"/>
            <a:pathLst>
              <a:path w="1440" h="1260">
                <a:moveTo>
                  <a:pt x="0" y="1260"/>
                </a:moveTo>
                <a:cubicBezTo>
                  <a:pt x="45" y="1140"/>
                  <a:pt x="90" y="1020"/>
                  <a:pt x="180" y="900"/>
                </a:cubicBezTo>
                <a:cubicBezTo>
                  <a:pt x="270" y="780"/>
                  <a:pt x="390" y="660"/>
                  <a:pt x="540" y="540"/>
                </a:cubicBezTo>
                <a:cubicBezTo>
                  <a:pt x="690" y="420"/>
                  <a:pt x="930" y="270"/>
                  <a:pt x="1080" y="180"/>
                </a:cubicBezTo>
                <a:cubicBezTo>
                  <a:pt x="1230" y="90"/>
                  <a:pt x="1380" y="30"/>
                  <a:pt x="1440" y="0"/>
                </a:cubicBezTo>
              </a:path>
            </a:pathLst>
          </a:custGeom>
          <a:noFill/>
          <a:ln w="3175">
            <a:solidFill>
              <a:srgbClr val="000000"/>
            </a:solidFill>
            <a:round/>
            <a:headEnd type="stealth" w="sm" len="lg"/>
            <a:tailEnd type="stealth" w="sm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>
            <a:off x="1619672" y="292494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4355976" y="980728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верх 49"/>
          <p:cNvSpPr/>
          <p:nvPr/>
        </p:nvSpPr>
        <p:spPr>
          <a:xfrm>
            <a:off x="4283968" y="4941168"/>
            <a:ext cx="360040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лево 50"/>
          <p:cNvSpPr/>
          <p:nvPr/>
        </p:nvSpPr>
        <p:spPr>
          <a:xfrm>
            <a:off x="7236296" y="2996952"/>
            <a:ext cx="21602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-10139" y="3376290"/>
            <a:ext cx="627791" cy="3527049"/>
            <a:chOff x="-16231" y="0"/>
            <a:chExt cx="1672415" cy="6884041"/>
          </a:xfrm>
        </p:grpSpPr>
        <p:pic>
          <p:nvPicPr>
            <p:cNvPr id="10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2812" r="50000"/>
            <a:stretch/>
          </p:blipFill>
          <p:spPr bwMode="auto">
            <a:xfrm>
              <a:off x="-16231" y="0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ТОЛЯ\Desktop\5555555555\1312435082_stock-vector-ethnic-ukraine-patterns-7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2812" r="50000"/>
            <a:stretch/>
          </p:blipFill>
          <p:spPr bwMode="auto">
            <a:xfrm>
              <a:off x="0" y="3383033"/>
              <a:ext cx="1656184" cy="350100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2812" r="50000"/>
          <a:stretch/>
        </p:blipFill>
        <p:spPr bwMode="auto">
          <a:xfrm>
            <a:off x="-19278" y="-17657"/>
            <a:ext cx="621698" cy="17937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ТОЛЯ\Desktop\5555555555\1312435082_stock-vector-ethnic-ukraine-patterns-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2813" r="50000" b="3213"/>
          <a:stretch/>
        </p:blipFill>
        <p:spPr bwMode="auto">
          <a:xfrm>
            <a:off x="-13185" y="1715645"/>
            <a:ext cx="621698" cy="16715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ТОЛЯ\Desktop\5555555555\1315154342_qh0ut3expdwzhx5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13" b="77560"/>
          <a:stretch/>
        </p:blipFill>
        <p:spPr bwMode="auto">
          <a:xfrm>
            <a:off x="0" y="0"/>
            <a:ext cx="1456264" cy="89710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ТОЛЯ\Desktop\5555555555\m_4_20124026ad572d58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241" b="13623"/>
          <a:stretch/>
        </p:blipFill>
        <p:spPr bwMode="auto">
          <a:xfrm>
            <a:off x="7787249" y="6149579"/>
            <a:ext cx="1356751" cy="708421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683568" y="548332"/>
            <a:ext cx="7920821" cy="6095378"/>
            <a:chOff x="4770" y="1670"/>
            <a:chExt cx="7202" cy="3931"/>
          </a:xfrm>
        </p:grpSpPr>
        <p:sp>
          <p:nvSpPr>
            <p:cNvPr id="3075" name="AutoShape 3"/>
            <p:cNvSpPr>
              <a:spLocks noChangeAspect="1" noChangeArrowheads="1"/>
            </p:cNvSpPr>
            <p:nvPr/>
          </p:nvSpPr>
          <p:spPr bwMode="auto">
            <a:xfrm>
              <a:off x="4770" y="1731"/>
              <a:ext cx="7200" cy="3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4927" y="1670"/>
              <a:ext cx="2833" cy="3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itchFamily="18" charset="0"/>
                </a:rPr>
                <a:t>Демографічна безпека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8044" y="1670"/>
              <a:ext cx="3928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Функціональні складові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927" y="2088"/>
              <a:ext cx="2094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Демографічна глобалізація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7323" y="2091"/>
              <a:ext cx="4647" cy="5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-результат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демографічного відтворення населення в окремих країнах з врахуванням соціально-економічної, демографічної та екологічної ситуації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4901" y="2692"/>
              <a:ext cx="209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Демографічна безпека України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7323" y="2721"/>
              <a:ext cx="4647" cy="4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соціальної складової демографічної політики;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відтворення населення країни;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безпека міграційних процесів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4866" y="3296"/>
              <a:ext cx="20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Демографічна безпека регіону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7323" y="3296"/>
              <a:ext cx="4647" cy="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Times New Roman" pitchFamily="18" charset="0"/>
                </a:rPr>
                <a:t>- безпека демографічної сфери на внутрішньо-регіональному рівні і збалансований розвиток регіону;</a:t>
              </a:r>
            </a:p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Times New Roman" pitchFamily="18" charset="0"/>
                </a:rPr>
                <a:t>- безпека міжрегіональної міграції</a:t>
              </a:r>
              <a:endParaRPr lang="en-US" dirty="0" smtClean="0">
                <a:latin typeface="Times New Roman" pitchFamily="18" charset="0"/>
              </a:endParaRP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4835" y="5200"/>
              <a:ext cx="702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98000"/>
                </a:lnSpc>
                <a:spcBef>
                  <a:spcPts val="25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Рис. 6. Ієрархічна декомпозиція багаторівневої системи демографічної безпеки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, </a:t>
              </a: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авторська розробка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4770" y="3946"/>
              <a:ext cx="2226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Демографічна безпека території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7323" y="3946"/>
              <a:ext cx="4649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Times New Roman" pitchFamily="18" charset="0"/>
                </a:rPr>
                <a:t>демографічна ситуація окремих територій, як передумова їх збалансованого розвитку та геополітичної безпеки;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Times New Roman" pitchFamily="18" charset="0"/>
                </a:rPr>
                <a:t>- баланс внутрішньо регіональної міграції та урбанізація населення</a:t>
              </a:r>
              <a:endParaRPr lang="en-US" dirty="0" smtClean="0">
                <a:latin typeface="Times New Roman" pitchFamily="18" charset="0"/>
              </a:endParaRPr>
            </a:p>
          </p:txBody>
        </p:sp>
        <p:sp>
          <p:nvSpPr>
            <p:cNvPr id="3108" name="Text Box 36"/>
            <p:cNvSpPr txBox="1">
              <a:spLocks noChangeArrowheads="1"/>
            </p:cNvSpPr>
            <p:nvPr/>
          </p:nvSpPr>
          <p:spPr bwMode="auto">
            <a:xfrm>
              <a:off x="4835" y="4735"/>
              <a:ext cx="21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Безпека особи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10" name="Text Box 38"/>
            <p:cNvSpPr txBox="1">
              <a:spLocks noChangeArrowheads="1"/>
            </p:cNvSpPr>
            <p:nvPr/>
          </p:nvSpPr>
          <p:spPr bwMode="auto">
            <a:xfrm>
              <a:off x="7323" y="4689"/>
              <a:ext cx="464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економічна безпека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, 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безпека харчування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 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безпека здоров’я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 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екологічна безпека, особиста безпека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, 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суспільна безпека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, 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політична безпека. інформаційна безпека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71" name="Двойная стрелка вверх/вниз 70"/>
          <p:cNvSpPr/>
          <p:nvPr/>
        </p:nvSpPr>
        <p:spPr>
          <a:xfrm>
            <a:off x="1979712" y="1916832"/>
            <a:ext cx="72008" cy="2160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Двойная стрелка вверх/вниз 71"/>
          <p:cNvSpPr/>
          <p:nvPr/>
        </p:nvSpPr>
        <p:spPr>
          <a:xfrm>
            <a:off x="1979712" y="2852936"/>
            <a:ext cx="72008" cy="2160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войная стрелка вверх/вниз 72"/>
          <p:cNvSpPr/>
          <p:nvPr/>
        </p:nvSpPr>
        <p:spPr>
          <a:xfrm>
            <a:off x="1979712" y="3789040"/>
            <a:ext cx="72008" cy="2880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Двойная стрелка вверх/вниз 73"/>
          <p:cNvSpPr/>
          <p:nvPr/>
        </p:nvSpPr>
        <p:spPr>
          <a:xfrm flipH="1">
            <a:off x="1979711" y="4797152"/>
            <a:ext cx="45719" cy="5040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право 74"/>
          <p:cNvSpPr/>
          <p:nvPr/>
        </p:nvSpPr>
        <p:spPr>
          <a:xfrm>
            <a:off x="3131840" y="1556792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право 75"/>
          <p:cNvSpPr/>
          <p:nvPr/>
        </p:nvSpPr>
        <p:spPr>
          <a:xfrm>
            <a:off x="3131840" y="2492896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право 76"/>
          <p:cNvSpPr/>
          <p:nvPr/>
        </p:nvSpPr>
        <p:spPr>
          <a:xfrm>
            <a:off x="3059832" y="3429000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>
            <a:off x="3131840" y="4437112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3131840" y="5517232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32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0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31073" name="Group 1"/>
          <p:cNvGrpSpPr>
            <a:grpSpLocks noChangeAspect="1"/>
          </p:cNvGrpSpPr>
          <p:nvPr/>
        </p:nvGrpSpPr>
        <p:grpSpPr bwMode="auto">
          <a:xfrm>
            <a:off x="323528" y="404664"/>
            <a:ext cx="8568952" cy="6095629"/>
            <a:chOff x="4716" y="1598"/>
            <a:chExt cx="7380" cy="4167"/>
          </a:xfrm>
        </p:grpSpPr>
        <p:sp>
          <p:nvSpPr>
            <p:cNvPr id="131104" name="AutoShape 32"/>
            <p:cNvSpPr>
              <a:spLocks noChangeAspect="1" noChangeArrowheads="1"/>
            </p:cNvSpPr>
            <p:nvPr/>
          </p:nvSpPr>
          <p:spPr bwMode="auto">
            <a:xfrm>
              <a:off x="4716" y="1598"/>
              <a:ext cx="7380" cy="393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103" name="Text Box 31"/>
            <p:cNvSpPr txBox="1">
              <a:spLocks noChangeArrowheads="1"/>
            </p:cNvSpPr>
            <p:nvPr/>
          </p:nvSpPr>
          <p:spPr bwMode="auto">
            <a:xfrm>
              <a:off x="4778" y="2090"/>
              <a:ext cx="1736" cy="9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Показники природного відтворення населення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102" name="Text Box 30"/>
            <p:cNvSpPr txBox="1">
              <a:spLocks noChangeArrowheads="1"/>
            </p:cNvSpPr>
            <p:nvPr/>
          </p:nvSpPr>
          <p:spPr bwMode="auto">
            <a:xfrm>
              <a:off x="5150" y="3173"/>
              <a:ext cx="2047" cy="7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uk-UA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Показники механічного руху населення</a:t>
              </a:r>
            </a:p>
          </p:txBody>
        </p:sp>
        <p:sp>
          <p:nvSpPr>
            <p:cNvPr id="131101" name="Text Box 29"/>
            <p:cNvSpPr txBox="1">
              <a:spLocks noChangeArrowheads="1"/>
            </p:cNvSpPr>
            <p:nvPr/>
          </p:nvSpPr>
          <p:spPr bwMode="auto">
            <a:xfrm>
              <a:off x="7445" y="2041"/>
              <a:ext cx="1574" cy="7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Показники здоров’я населення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97" name="Text Box 25"/>
            <p:cNvSpPr txBox="1">
              <a:spLocks noChangeArrowheads="1"/>
            </p:cNvSpPr>
            <p:nvPr/>
          </p:nvSpPr>
          <p:spPr bwMode="auto">
            <a:xfrm>
              <a:off x="5408" y="1598"/>
              <a:ext cx="6174" cy="2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Система показників демографічної безпеки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92" name="Text Box 20"/>
            <p:cNvSpPr txBox="1">
              <a:spLocks noChangeArrowheads="1"/>
            </p:cNvSpPr>
            <p:nvPr/>
          </p:nvSpPr>
          <p:spPr bwMode="auto">
            <a:xfrm>
              <a:off x="8871" y="4108"/>
              <a:ext cx="2047" cy="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Показники </a:t>
              </a:r>
              <a:r>
                <a:rPr kumimoji="0" lang="uk-UA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статево-вікового</a:t>
              </a: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складу населення 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89" name="Text Box 17"/>
            <p:cNvSpPr txBox="1">
              <a:spLocks noChangeArrowheads="1"/>
            </p:cNvSpPr>
            <p:nvPr/>
          </p:nvSpPr>
          <p:spPr bwMode="auto">
            <a:xfrm>
              <a:off x="9801" y="2041"/>
              <a:ext cx="2109" cy="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Показники девіантної поведінка населення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86" name="Text Box 14"/>
            <p:cNvSpPr txBox="1">
              <a:spLocks noChangeArrowheads="1"/>
            </p:cNvSpPr>
            <p:nvPr/>
          </p:nvSpPr>
          <p:spPr bwMode="auto">
            <a:xfrm>
              <a:off x="9491" y="3026"/>
              <a:ext cx="2419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Показники соціально-небезпечних хвороб населення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84" name="Text Box 12"/>
            <p:cNvSpPr txBox="1">
              <a:spLocks noChangeArrowheads="1"/>
            </p:cNvSpPr>
            <p:nvPr/>
          </p:nvSpPr>
          <p:spPr bwMode="auto">
            <a:xfrm>
              <a:off x="5584" y="4256"/>
              <a:ext cx="2233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Показники характеристики сім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`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ї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074" name="Text Box 2"/>
            <p:cNvSpPr txBox="1">
              <a:spLocks noChangeArrowheads="1"/>
            </p:cNvSpPr>
            <p:nvPr/>
          </p:nvSpPr>
          <p:spPr bwMode="auto">
            <a:xfrm>
              <a:off x="5026" y="5290"/>
              <a:ext cx="6862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Рис.7. Система показників оцінювання демографічної безпеки України</a:t>
              </a:r>
              <a:endPara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6" name="Прямая со стрелкой 45"/>
          <p:cNvCxnSpPr/>
          <p:nvPr/>
        </p:nvCxnSpPr>
        <p:spPr>
          <a:xfrm>
            <a:off x="2699792" y="836712"/>
            <a:ext cx="0" cy="187220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347864" y="836712"/>
            <a:ext cx="0" cy="345638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012160" y="836712"/>
            <a:ext cx="0" cy="165618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580112" y="836712"/>
            <a:ext cx="0" cy="324036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619672" y="836712"/>
            <a:ext cx="0" cy="21602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732240" y="836712"/>
            <a:ext cx="0" cy="21602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268760"/>
          <a:ext cx="8424939" cy="4935297"/>
        </p:xfrm>
        <a:graphic>
          <a:graphicData uri="http://schemas.openxmlformats.org/drawingml/2006/table">
            <a:tbl>
              <a:tblPr/>
              <a:tblGrid>
                <a:gridCol w="3751515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  <a:gridCol w="584178"/>
              </a:tblGrid>
              <a:tr h="1224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Роки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Порогові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Цільві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орієнтири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vert="vert27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4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природного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відтворення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населення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Показник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життєвості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населення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0,73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0,69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Сумарний коефіцієнт народжуваності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Коефіцієнт смертності населення у віці 15-59 років, ‰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6,87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5,71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5,09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5,25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Індекс надсмертності чоловіків у віці 15-59 років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2,84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2,78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2,56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2,78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Коефіцієнт смертності дітей у віці до 1 року, ‰ 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9,99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9,37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Коефіцієнт  мертвонароджуваності,‰</a:t>
                      </a:r>
                    </a:p>
                  </a:txBody>
                  <a:tcPr marL="6607" marR="6607" marT="66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5,26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6,54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6,29</a:t>
                      </a:r>
                    </a:p>
                  </a:txBody>
                  <a:tcPr marL="6607" marR="6607" marT="6607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6,28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6,41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6607" marR="6607" marT="660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404664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>
              <a:lnSpc>
                <a:spcPct val="80000"/>
              </a:lnSpc>
            </a:pPr>
            <a:r>
              <a:rPr lang="ru-RU" sz="2000" dirty="0" err="1" smtClean="0">
                <a:latin typeface="Times New Roman"/>
              </a:rPr>
              <a:t>Таблиця</a:t>
            </a:r>
            <a:r>
              <a:rPr lang="ru-RU" sz="2000" dirty="0" smtClean="0">
                <a:latin typeface="Times New Roman"/>
              </a:rPr>
              <a:t> 1.1</a:t>
            </a:r>
          </a:p>
          <a:p>
            <a:pPr algn="ctr" fontAlgn="b">
              <a:lnSpc>
                <a:spcPct val="80000"/>
              </a:lnSpc>
            </a:pPr>
            <a:r>
              <a:rPr lang="ru-RU" sz="2000" dirty="0" err="1" smtClean="0">
                <a:latin typeface="Times New Roman"/>
              </a:rPr>
              <a:t>Показники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демографічної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безпеки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України</a:t>
            </a:r>
            <a:r>
              <a:rPr lang="ru-RU" sz="2000" dirty="0" smtClean="0">
                <a:latin typeface="Times New Roman"/>
              </a:rPr>
              <a:t> у  2002-2016 </a:t>
            </a:r>
            <a:r>
              <a:rPr lang="ru-RU" sz="2000" dirty="0" err="1" smtClean="0">
                <a:latin typeface="Times New Roman"/>
              </a:rPr>
              <a:t>рр</a:t>
            </a:r>
            <a:r>
              <a:rPr lang="ru-RU" sz="2000" dirty="0" smtClean="0">
                <a:latin typeface="Times New Roman"/>
              </a:rPr>
              <a:t>. та </a:t>
            </a:r>
            <a:r>
              <a:rPr lang="ru-RU" sz="2000" dirty="0" err="1" smtClean="0">
                <a:latin typeface="Times New Roman"/>
              </a:rPr>
              <a:t>їх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цільові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орієнтири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та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порогові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значення</a:t>
            </a:r>
            <a:endParaRPr lang="ru-RU" sz="2000" dirty="0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-укр-12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Презентация-укр-12</Template>
  <TotalTime>3398</TotalTime>
  <Words>2050</Words>
  <Application>Microsoft Office PowerPoint</Application>
  <PresentationFormat>Экран (4:3)</PresentationFormat>
  <Paragraphs>665</Paragraphs>
  <Slides>22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Презентация-укр-12</vt:lpstr>
      <vt:lpstr>Демографічна безпека України: аналіз та стратегії розвитку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Доповідь закінчено.  Дякую за увагу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InnA</cp:lastModifiedBy>
  <cp:revision>349</cp:revision>
  <dcterms:created xsi:type="dcterms:W3CDTF">2014-11-10T17:25:20Z</dcterms:created>
  <dcterms:modified xsi:type="dcterms:W3CDTF">2017-09-22T04:05:20Z</dcterms:modified>
</cp:coreProperties>
</file>