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Default Extension="xlsx" ContentType="application/vnd.openxmlformats-officedocument.spreadsheetml.sheet"/>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5"/>
  </p:notesMasterIdLst>
  <p:sldIdLst>
    <p:sldId id="256" r:id="rId2"/>
    <p:sldId id="257" r:id="rId3"/>
    <p:sldId id="258" r:id="rId4"/>
    <p:sldId id="276" r:id="rId5"/>
    <p:sldId id="260" r:id="rId6"/>
    <p:sldId id="270" r:id="rId7"/>
    <p:sldId id="284" r:id="rId8"/>
    <p:sldId id="271" r:id="rId9"/>
    <p:sldId id="259" r:id="rId10"/>
    <p:sldId id="261" r:id="rId11"/>
    <p:sldId id="275" r:id="rId12"/>
    <p:sldId id="277" r:id="rId13"/>
    <p:sldId id="263" r:id="rId14"/>
    <p:sldId id="264" r:id="rId15"/>
    <p:sldId id="265" r:id="rId16"/>
    <p:sldId id="266" r:id="rId17"/>
    <p:sldId id="272" r:id="rId18"/>
    <p:sldId id="273" r:id="rId19"/>
    <p:sldId id="274" r:id="rId20"/>
    <p:sldId id="278" r:id="rId21"/>
    <p:sldId id="283" r:id="rId22"/>
    <p:sldId id="280" r:id="rId23"/>
    <p:sldId id="26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34" d="100"/>
          <a:sy n="134" d="100"/>
        </p:scale>
        <p:origin x="-7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0" d="100"/>
          <a:sy n="110" d="100"/>
        </p:scale>
        <p:origin x="-311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sz="1600" b="0" i="0" dirty="0">
                <a:latin typeface="Avenir Book"/>
                <a:cs typeface="Avenir Book"/>
              </a:rPr>
              <a:t>Annual MSW per</a:t>
            </a:r>
            <a:r>
              <a:rPr lang="en-US" sz="1600" b="0" i="0" dirty="0" smtClean="0">
                <a:latin typeface="Avenir Book"/>
                <a:cs typeface="Avenir Book"/>
              </a:rPr>
              <a:t> Person</a:t>
            </a:r>
            <a:endParaRPr lang="en-US" sz="1600" b="0" i="0" dirty="0">
              <a:latin typeface="Avenir Book"/>
              <a:cs typeface="Avenir Book"/>
            </a:endParaRPr>
          </a:p>
        </c:rich>
      </c:tx>
      <c:layout>
        <c:manualLayout>
          <c:xMode val="edge"/>
          <c:yMode val="edge"/>
          <c:x val="0.3679081421352"/>
          <c:y val="0.0271497521637692"/>
        </c:manualLayout>
      </c:layout>
    </c:title>
    <c:plotArea>
      <c:layout/>
      <c:barChart>
        <c:barDir val="col"/>
        <c:grouping val="stacked"/>
        <c:ser>
          <c:idx val="0"/>
          <c:order val="0"/>
          <c:tx>
            <c:strRef>
              <c:f>Sheet1!$B$1</c:f>
              <c:strCache>
                <c:ptCount val="1"/>
                <c:pt idx="0">
                  <c:v>Series 1</c:v>
                </c:pt>
              </c:strCache>
            </c:strRef>
          </c:tx>
          <c:spPr>
            <a:solidFill>
              <a:schemeClr val="accent3">
                <a:lumMod val="50000"/>
              </a:schemeClr>
            </a:solidFill>
          </c:spPr>
          <c:cat>
            <c:strRef>
              <c:f>Sheet1!$A$2:$A$7</c:f>
              <c:strCache>
                <c:ptCount val="6"/>
                <c:pt idx="0">
                  <c:v>US</c:v>
                </c:pt>
                <c:pt idx="1">
                  <c:v>Germany</c:v>
                </c:pt>
                <c:pt idx="2">
                  <c:v>Switzerland</c:v>
                </c:pt>
                <c:pt idx="3">
                  <c:v>Sweden</c:v>
                </c:pt>
                <c:pt idx="4">
                  <c:v>EU 27</c:v>
                </c:pt>
                <c:pt idx="5">
                  <c:v>Khmelnytskyi</c:v>
                </c:pt>
              </c:strCache>
            </c:strRef>
          </c:cat>
          <c:val>
            <c:numRef>
              <c:f>Sheet1!$B$2:$B$7</c:f>
              <c:numCache>
                <c:formatCode>General</c:formatCode>
                <c:ptCount val="6"/>
                <c:pt idx="0">
                  <c:v>730.0</c:v>
                </c:pt>
                <c:pt idx="1">
                  <c:v>618.0</c:v>
                </c:pt>
                <c:pt idx="2">
                  <c:v>730.0</c:v>
                </c:pt>
                <c:pt idx="3">
                  <c:v>438.0</c:v>
                </c:pt>
                <c:pt idx="4">
                  <c:v>475.0</c:v>
                </c:pt>
                <c:pt idx="5">
                  <c:v>220.0</c:v>
                </c:pt>
              </c:numCache>
            </c:numRef>
          </c:val>
        </c:ser>
        <c:overlap val="100"/>
        <c:axId val="270156168"/>
        <c:axId val="270159512"/>
      </c:barChart>
      <c:catAx>
        <c:axId val="270156168"/>
        <c:scaling>
          <c:orientation val="minMax"/>
        </c:scaling>
        <c:axPos val="b"/>
        <c:tickLblPos val="nextTo"/>
        <c:txPr>
          <a:bodyPr/>
          <a:lstStyle/>
          <a:p>
            <a:pPr>
              <a:defRPr sz="1400">
                <a:latin typeface="Avenir Book"/>
                <a:cs typeface="Avenir Book"/>
              </a:defRPr>
            </a:pPr>
            <a:endParaRPr lang="en-US"/>
          </a:p>
        </c:txPr>
        <c:crossAx val="270159512"/>
        <c:crosses val="autoZero"/>
        <c:auto val="1"/>
        <c:lblAlgn val="ctr"/>
        <c:lblOffset val="100"/>
      </c:catAx>
      <c:valAx>
        <c:axId val="270159512"/>
        <c:scaling>
          <c:orientation val="minMax"/>
        </c:scaling>
        <c:axPos val="l"/>
        <c:majorGridlines/>
        <c:numFmt formatCode="General" sourceLinked="1"/>
        <c:tickLblPos val="nextTo"/>
        <c:txPr>
          <a:bodyPr/>
          <a:lstStyle/>
          <a:p>
            <a:pPr>
              <a:defRPr sz="1200">
                <a:latin typeface="Avenir Book"/>
                <a:cs typeface="Avenir Book"/>
              </a:defRPr>
            </a:pPr>
            <a:endParaRPr lang="en-US"/>
          </a:p>
        </c:txPr>
        <c:crossAx val="270156168"/>
        <c:crosses val="autoZero"/>
        <c:crossBetween val="between"/>
        <c:majorUnit val="200.0"/>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sz="1600" b="0" i="0" dirty="0" smtClean="0">
                <a:latin typeface="Avenir Book"/>
                <a:cs typeface="Avenir Book"/>
              </a:rPr>
              <a:t>Content</a:t>
            </a:r>
            <a:r>
              <a:rPr lang="en-US" sz="1600" b="0" i="0" baseline="0" dirty="0" smtClean="0">
                <a:latin typeface="Avenir Book"/>
                <a:cs typeface="Avenir Book"/>
              </a:rPr>
              <a:t> of Waste</a:t>
            </a:r>
            <a:br>
              <a:rPr lang="en-US" sz="1600" b="0" i="0" baseline="0" dirty="0" smtClean="0">
                <a:latin typeface="Avenir Book"/>
                <a:cs typeface="Avenir Book"/>
              </a:rPr>
            </a:br>
            <a:r>
              <a:rPr lang="en-US" sz="1600" b="0" i="0" baseline="0" dirty="0" smtClean="0">
                <a:latin typeface="Avenir Book"/>
                <a:cs typeface="Avenir Book"/>
              </a:rPr>
              <a:t> In </a:t>
            </a:r>
            <a:r>
              <a:rPr lang="en-US" sz="1600" b="0" i="0" baseline="0" dirty="0" err="1" smtClean="0">
                <a:latin typeface="Avenir Book"/>
                <a:cs typeface="Avenir Book"/>
              </a:rPr>
              <a:t>Khmelnytsky</a:t>
            </a:r>
            <a:endParaRPr lang="en-US" sz="1600" b="0" i="0" dirty="0">
              <a:latin typeface="Avenir Book"/>
              <a:cs typeface="Avenir Book"/>
            </a:endParaRPr>
          </a:p>
        </c:rich>
      </c:tx>
      <c:layout>
        <c:manualLayout>
          <c:xMode val="edge"/>
          <c:yMode val="edge"/>
          <c:x val="0.701977388373383"/>
          <c:y val="0.832088072324293"/>
        </c:manualLayout>
      </c:layout>
    </c:title>
    <c:plotArea>
      <c:layout/>
      <c:pieChart>
        <c:varyColors val="1"/>
        <c:ser>
          <c:idx val="0"/>
          <c:order val="0"/>
          <c:tx>
            <c:strRef>
              <c:f>Sheet1!$B$1</c:f>
              <c:strCache>
                <c:ptCount val="1"/>
                <c:pt idx="0">
                  <c:v>Series 1</c:v>
                </c:pt>
              </c:strCache>
            </c:strRef>
          </c:tx>
          <c:spPr>
            <a:solidFill>
              <a:schemeClr val="accent3">
                <a:lumMod val="50000"/>
              </a:schemeClr>
            </a:solidFill>
          </c:spPr>
          <c:explosion val="25"/>
          <c:dLbls>
            <c:dLbl>
              <c:idx val="5"/>
              <c:layout>
                <c:manualLayout>
                  <c:x val="-0.107125188987173"/>
                  <c:y val="-0.00303489841547584"/>
                </c:manualLayout>
              </c:layout>
              <c:showCatName val="1"/>
            </c:dLbl>
            <c:dLbl>
              <c:idx val="6"/>
              <c:layout>
                <c:manualLayout>
                  <c:x val="-0.00222466352606262"/>
                  <c:y val="-0.0882657723340138"/>
                </c:manualLayout>
              </c:layout>
              <c:showCatName val="1"/>
            </c:dLbl>
            <c:dLbl>
              <c:idx val="7"/>
              <c:layout>
                <c:manualLayout>
                  <c:x val="0.184639790899353"/>
                  <c:y val="-0.0144724409448819"/>
                </c:manualLayout>
              </c:layout>
              <c:showCatName val="1"/>
            </c:dLbl>
            <c:showCatName val="1"/>
            <c:showLeaderLines val="1"/>
          </c:dLbls>
          <c:cat>
            <c:strRef>
              <c:f>Sheet1!$A$2:$A$9</c:f>
              <c:strCache>
                <c:ptCount val="8"/>
                <c:pt idx="0">
                  <c:v>Organic</c:v>
                </c:pt>
                <c:pt idx="1">
                  <c:v>CW</c:v>
                </c:pt>
                <c:pt idx="2">
                  <c:v>Cartons &amp; Paper</c:v>
                </c:pt>
                <c:pt idx="3">
                  <c:v>Glass &amp; Ceramic</c:v>
                </c:pt>
                <c:pt idx="4">
                  <c:v>Plastic</c:v>
                </c:pt>
                <c:pt idx="5">
                  <c:v>Metal</c:v>
                </c:pt>
                <c:pt idx="6">
                  <c:v>Electronic</c:v>
                </c:pt>
                <c:pt idx="7">
                  <c:v>HH Hazardous</c:v>
                </c:pt>
              </c:strCache>
            </c:strRef>
          </c:cat>
          <c:val>
            <c:numRef>
              <c:f>Sheet1!$B$2:$B$9</c:f>
              <c:numCache>
                <c:formatCode>General</c:formatCode>
                <c:ptCount val="8"/>
                <c:pt idx="0">
                  <c:v>45.9</c:v>
                </c:pt>
                <c:pt idx="1">
                  <c:v>16.0</c:v>
                </c:pt>
                <c:pt idx="2">
                  <c:v>11.9</c:v>
                </c:pt>
                <c:pt idx="3">
                  <c:v>10.8</c:v>
                </c:pt>
                <c:pt idx="4">
                  <c:v>9.2</c:v>
                </c:pt>
                <c:pt idx="5">
                  <c:v>0.9</c:v>
                </c:pt>
                <c:pt idx="6">
                  <c:v>0.1</c:v>
                </c:pt>
                <c:pt idx="7">
                  <c:v>1.2</c:v>
                </c:pt>
              </c:numCache>
            </c:numRef>
          </c:val>
        </c:ser>
        <c:dLbls>
          <c:showCatName val="1"/>
        </c:dLbls>
        <c:firstSliceAng val="0"/>
      </c:pieChart>
    </c:plotArea>
    <c:plotVisOnly val="1"/>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FDAE65-856C-6643-87B2-BAA95A6B2E0E}" type="datetimeFigureOut">
              <a:rPr lang="en-US" smtClean="0"/>
              <a:pPr/>
              <a:t>9/21/17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DE1AF-CB76-4E4C-903A-98D781117AD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City of </a:t>
            </a:r>
            <a:r>
              <a:rPr lang="en-US" dirty="0" err="1" smtClean="0"/>
              <a:t>Khmelnytskyi</a:t>
            </a:r>
            <a:r>
              <a:rPr lang="en-US" dirty="0" smtClean="0"/>
              <a:t> is now in the conceptual phase of a significant project to reform its municipal solid waste management program. We hope this project will serve as a model to other cities across Ukraine.</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We evaluated a number of options on how this might be accomplished keeping in mind the amount and type of waste we generate, as well as the ability of residents to accept  higher collection and treatment fees.</a:t>
            </a:r>
          </a:p>
          <a:p>
            <a:endParaRPr lang="en-US" dirty="0" smtClean="0"/>
          </a:p>
          <a:p>
            <a:endParaRPr lang="en-US" dirty="0" smtClean="0"/>
          </a:p>
          <a:p>
            <a:r>
              <a:rPr lang="en-US" dirty="0" smtClean="0"/>
              <a:t>We needed a relatively simple, proven  and environmentally friendly technology with </a:t>
            </a:r>
          </a:p>
          <a:p>
            <a:endParaRPr lang="en-US" dirty="0" smtClean="0"/>
          </a:p>
          <a:p>
            <a:r>
              <a:rPr lang="en-US" dirty="0" smtClean="0"/>
              <a:t>low capital costs</a:t>
            </a:r>
          </a:p>
          <a:p>
            <a:r>
              <a:rPr lang="en-US" dirty="0" smtClean="0"/>
              <a:t>low operating costs</a:t>
            </a:r>
          </a:p>
          <a:p>
            <a:r>
              <a:rPr lang="en-US" dirty="0" smtClean="0"/>
              <a:t>high rate of separation</a:t>
            </a:r>
          </a:p>
          <a:p>
            <a:endParaRPr lang="en-US" dirty="0" smtClean="0"/>
          </a:p>
          <a:p>
            <a:r>
              <a:rPr lang="en-US" dirty="0" smtClean="0"/>
              <a:t>With the ability to generate fuel for district heating.</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an extensive review and after touring a number of plants in neighboring countries, we believe that sterilization, followed by mechanical separation, is the best option for us.</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developed a plan we call “Smart Environment </a:t>
            </a:r>
            <a:r>
              <a:rPr lang="en-US" dirty="0" err="1" smtClean="0"/>
              <a:t>Khmelnytskyi</a:t>
            </a:r>
            <a:r>
              <a:rPr lang="en-US" dirty="0" smtClean="0"/>
              <a:t>”.  This plan has two components.</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is to address the environmental hazards of the landfill.</a:t>
            </a:r>
          </a:p>
          <a:p>
            <a:endParaRPr lang="en-US" dirty="0" smtClean="0"/>
          </a:p>
          <a:p>
            <a:r>
              <a:rPr lang="en-US" dirty="0" smtClean="0"/>
              <a:t>Through a public/private partnership, we will extract biogas through wells sunk into the landfill.  The gas will be collected and used to fuel generators that create electricity.</a:t>
            </a:r>
          </a:p>
          <a:p>
            <a:endParaRPr lang="en-US" dirty="0" smtClean="0"/>
          </a:p>
          <a:p>
            <a:r>
              <a:rPr lang="en-US" dirty="0" smtClean="0"/>
              <a:t>Earnings from the partnership will be used to stabilize, cap and restore the unused portions of the landfill. This will control emissions, reduce leachate, reduce fire risk and control birds, vermin and other vectors.</a:t>
            </a:r>
          </a:p>
          <a:p>
            <a:endParaRPr lang="en-US" dirty="0" smtClean="0"/>
          </a:p>
          <a:p>
            <a:r>
              <a:rPr lang="en-US" dirty="0" smtClean="0"/>
              <a:t>We are currently searching for a qualified engineer to prepare a plan for stabilization.</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component of the plan is to construct a sterilization and mechanical treatment or SMT plant. A five-hectare site has been near the landfill has been identified and negotiations for purchase are underway.</a:t>
            </a:r>
          </a:p>
          <a:p>
            <a:endParaRPr lang="en-US" dirty="0" smtClean="0"/>
          </a:p>
          <a:p>
            <a:r>
              <a:rPr lang="en-US" dirty="0" smtClean="0"/>
              <a:t>This plant is fully enclosed, with negative air pressure.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8CDE1AF-CB76-4E4C-903A-98D781117ADF}"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Because the waste is treated within hours of being received, there is virtually no odor or need for expensive filters and odor emission equipment. </a:t>
            </a:r>
          </a:p>
          <a:p>
            <a:endParaRPr lang="en-US" dirty="0" smtClean="0"/>
          </a:p>
          <a:p>
            <a:r>
              <a:rPr lang="en-US" dirty="0" smtClean="0"/>
              <a:t>Soon after being placed on the tipping floor, waste is placed in a shredder that reduces the size of each piece to no more than 50 centimeters. Once shredded, the waste moved on a conveyor belt to another room for sterilization.</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shredded waste is placed in an autoclave and the hatch is closed.  Using steam, the temperature is brought up to about 150 degrees Celsius and the pressure up to 3 to bars. It remains there for three hours.</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sterilized waste is then dumped out to a conveyor, releasing sterile steam and reducing the mass of the waste by about 15 – 17 percent and the volume by 60 percent. Pathogens and odors are removed.</a:t>
            </a:r>
          </a:p>
          <a:p>
            <a:endParaRPr lang="en-US" dirty="0" smtClean="0"/>
          </a:p>
          <a:p>
            <a:r>
              <a:rPr lang="en-US" dirty="0" smtClean="0"/>
              <a:t>Plastics, glass and metals are cleaned, labels and printing removed.</a:t>
            </a:r>
          </a:p>
          <a:p>
            <a:endParaRPr lang="en-US" dirty="0" smtClean="0"/>
          </a:p>
          <a:p>
            <a:r>
              <a:rPr lang="en-US" dirty="0" smtClean="0"/>
              <a:t>Sterilization makes it easier to sort the waste, with rates exceeding 90 percent efficiency. Mechanical, optical, air and magnetic systems are used, with no need for hand sorting. All fractions remain sterile.</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system also sorts out biomass, an organic, biodegradable waste, suitable as a fuel source for heating plants.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Some of the biomass and RDF can be used to fuel the plant’s internal steam boilers. </a:t>
            </a:r>
          </a:p>
          <a:p>
            <a:endParaRPr lang="en-US" dirty="0" smtClean="0"/>
          </a:p>
          <a:p>
            <a:r>
              <a:rPr lang="en-US" dirty="0" smtClean="0"/>
              <a:t>Surplus biomass could be used as a fuel in its district heating plants. These plants currently are licensed for biomass from alternative energy sources.  Some already  burn biomass pellets and others burn expensive  natural gas.</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Khmelnytskyi</a:t>
            </a:r>
            <a:r>
              <a:rPr lang="en-US" baseline="0" dirty="0" smtClean="0"/>
              <a:t> is a</a:t>
            </a:r>
          </a:p>
          <a:p>
            <a:r>
              <a:rPr lang="en-US" baseline="0" dirty="0" smtClean="0"/>
              <a:t>growing city of 265,000 people and the </a:t>
            </a:r>
          </a:p>
          <a:p>
            <a:r>
              <a:rPr lang="en-US" baseline="0" dirty="0" smtClean="0"/>
              <a:t>capital city of </a:t>
            </a:r>
            <a:r>
              <a:rPr lang="en-US" baseline="0" dirty="0" err="1" smtClean="0"/>
              <a:t>Khmelytskyi</a:t>
            </a:r>
            <a:r>
              <a:rPr lang="en-US" baseline="0" dirty="0" smtClean="0"/>
              <a:t> Oblast. </a:t>
            </a:r>
          </a:p>
          <a:p>
            <a:endParaRPr lang="en-US" dirty="0" smtClean="0"/>
          </a:p>
          <a:p>
            <a:r>
              <a:rPr lang="en-US" baseline="0" dirty="0" smtClean="0"/>
              <a:t>We are well-known</a:t>
            </a:r>
            <a:r>
              <a:rPr lang="en-US" dirty="0" smtClean="0"/>
              <a:t> for our apparel market, but we would like to think of our city as a</a:t>
            </a:r>
            <a:endParaRPr lang="en-US" baseline="0" dirty="0" smtClean="0"/>
          </a:p>
          <a:p>
            <a:r>
              <a:rPr lang="en-US" i="1" baseline="0" dirty="0" smtClean="0"/>
              <a:t>Marketplace of Innovation and Opportunity.</a:t>
            </a:r>
            <a:endParaRPr lang="en-US" i="1"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site has been identified.  The selling is willing and plans are underway for a change in zoning and purchase. There are no residential areas within the 500 meter sanitary zone. It is located just 1 kilometer away from the existing landfill.</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venir Book"/>
                <a:cs typeface="Avenir Book"/>
              </a:rPr>
              <a:t>Important, but less central elements of the project include:</a:t>
            </a:r>
          </a:p>
          <a:p>
            <a:endParaRPr lang="en-US" dirty="0" smtClean="0">
              <a:latin typeface="Avenir Book"/>
              <a:cs typeface="Avenir Book"/>
            </a:endParaRPr>
          </a:p>
          <a:p>
            <a:endParaRPr lang="en-US" dirty="0" smtClean="0">
              <a:latin typeface="Avenir Book"/>
              <a:cs typeface="Avenir Book"/>
            </a:endParaRPr>
          </a:p>
          <a:p>
            <a:r>
              <a:rPr lang="en-US" dirty="0" smtClean="0">
                <a:latin typeface="Avenir Book"/>
                <a:cs typeface="Avenir Book"/>
              </a:rPr>
              <a:t>Diverting Construction Waste (CW)</a:t>
            </a:r>
          </a:p>
          <a:p>
            <a:endParaRPr lang="en-US" dirty="0" smtClean="0">
              <a:latin typeface="Avenir Book"/>
              <a:cs typeface="Avenir Book"/>
            </a:endParaRPr>
          </a:p>
          <a:p>
            <a:r>
              <a:rPr lang="en-US" dirty="0" smtClean="0">
                <a:latin typeface="Avenir Book"/>
                <a:cs typeface="Avenir Book"/>
              </a:rPr>
              <a:t>Upgrading to a “full cost accounting” system</a:t>
            </a:r>
          </a:p>
          <a:p>
            <a:endParaRPr lang="en-US" dirty="0" smtClean="0">
              <a:latin typeface="Avenir Book"/>
              <a:cs typeface="Avenir Book"/>
            </a:endParaRPr>
          </a:p>
          <a:p>
            <a:r>
              <a:rPr lang="en-US" dirty="0" smtClean="0">
                <a:latin typeface="Avenir Book"/>
                <a:cs typeface="Avenir Book"/>
              </a:rPr>
              <a:t>Promoting source separation of Household Hazardous Waste (HHW)</a:t>
            </a:r>
          </a:p>
          <a:p>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pPr>
            <a:r>
              <a:rPr lang="en-US" dirty="0" smtClean="0"/>
              <a:t>No new landfills – and over 90 percent diversion rate</a:t>
            </a:r>
          </a:p>
          <a:p>
            <a:pPr>
              <a:spcAft>
                <a:spcPts val="1200"/>
              </a:spcAft>
            </a:pPr>
            <a:r>
              <a:rPr lang="en-US" dirty="0" smtClean="0"/>
              <a:t>Maximizes the recycling of materials and the  recovery of energy</a:t>
            </a:r>
          </a:p>
          <a:p>
            <a:pPr>
              <a:spcAft>
                <a:spcPts val="1200"/>
              </a:spcAft>
            </a:pPr>
            <a:r>
              <a:rPr lang="en-US" dirty="0" smtClean="0"/>
              <a:t>Does not require source-separation</a:t>
            </a:r>
          </a:p>
          <a:p>
            <a:pPr>
              <a:spcAft>
                <a:spcPts val="1200"/>
              </a:spcAft>
            </a:pPr>
            <a:r>
              <a:rPr lang="en-US" dirty="0" smtClean="0"/>
              <a:t>A circular economy and reuse of materials</a:t>
            </a:r>
          </a:p>
          <a:p>
            <a:pPr>
              <a:spcAft>
                <a:spcPts val="1200"/>
              </a:spcAft>
            </a:pPr>
            <a:r>
              <a:rPr lang="en-US" dirty="0" smtClean="0"/>
              <a:t>A model for Ukrainian MSW management</a:t>
            </a:r>
          </a:p>
          <a:p>
            <a:pPr>
              <a:spcAft>
                <a:spcPts val="1200"/>
              </a:spcAft>
            </a:pPr>
            <a:r>
              <a:rPr lang="en-US" dirty="0" smtClean="0"/>
              <a:t>A demonstration that municipal governments can execute large infrastructure projects</a:t>
            </a:r>
          </a:p>
          <a:p>
            <a:pPr>
              <a:spcAft>
                <a:spcPts val="1200"/>
              </a:spcAft>
            </a:pPr>
            <a:r>
              <a:rPr lang="en-US" dirty="0" smtClean="0"/>
              <a:t>A safe, efficient, modern and reliable method of MSW management for </a:t>
            </a:r>
            <a:r>
              <a:rPr lang="en-US" dirty="0" err="1" smtClean="0"/>
              <a:t>Khmelnytskyi</a:t>
            </a:r>
            <a:r>
              <a:rPr lang="en-US" dirty="0" smtClean="0"/>
              <a:t> for many years to come.</a:t>
            </a:r>
          </a:p>
        </p:txBody>
      </p:sp>
      <p:sp>
        <p:nvSpPr>
          <p:cNvPr id="4" name="Slide Number Placeholder 3"/>
          <p:cNvSpPr>
            <a:spLocks noGrp="1"/>
          </p:cNvSpPr>
          <p:nvPr>
            <p:ph type="sldNum" sz="quarter" idx="10"/>
          </p:nvPr>
        </p:nvSpPr>
        <p:spPr/>
        <p:txBody>
          <a:bodyPr/>
          <a:lstStyle/>
          <a:p>
            <a:fld id="{D8CDE1AF-CB76-4E4C-903A-98D781117ADF}"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so many other cities</a:t>
            </a:r>
            <a:r>
              <a:rPr lang="en-US" baseline="0" dirty="0" smtClean="0"/>
              <a:t> in Ukraine, </a:t>
            </a:r>
            <a:r>
              <a:rPr lang="en-US" dirty="0" smtClean="0"/>
              <a:t>we are </a:t>
            </a:r>
            <a:r>
              <a:rPr lang="en-US" baseline="0" dirty="0" smtClean="0"/>
              <a:t>seriously concerned municipal solid waste.</a:t>
            </a:r>
          </a:p>
          <a:p>
            <a:endParaRPr lang="en-US" baseline="0" dirty="0" smtClean="0"/>
          </a:p>
          <a:p>
            <a:r>
              <a:rPr lang="en-US" baseline="0" dirty="0" smtClean="0"/>
              <a:t>The current landfill is</a:t>
            </a:r>
          </a:p>
          <a:p>
            <a:r>
              <a:rPr lang="en-US" baseline="0" dirty="0" smtClean="0"/>
              <a:t>60 years old, </a:t>
            </a:r>
          </a:p>
          <a:p>
            <a:r>
              <a:rPr lang="en-US" baseline="0" dirty="0" smtClean="0"/>
              <a:t>An environmental hazard</a:t>
            </a:r>
          </a:p>
          <a:p>
            <a:r>
              <a:rPr lang="en-US" dirty="0" smtClean="0"/>
              <a:t>And, at current rates, </a:t>
            </a:r>
            <a:r>
              <a:rPr lang="en-US" baseline="0" dirty="0" smtClean="0"/>
              <a:t>can accept trash from just another 5-6 years. </a:t>
            </a:r>
          </a:p>
          <a:p>
            <a:endParaRPr lang="en-US" dirty="0" smtClean="0"/>
          </a:p>
          <a:p>
            <a:endParaRPr lang="en-US" baseline="0" dirty="0" smtClean="0"/>
          </a:p>
          <a:p>
            <a:endParaRPr lang="en-US" baseline="0" dirty="0" smtClean="0"/>
          </a:p>
          <a:p>
            <a:r>
              <a:rPr lang="en-US" dirty="0" smtClean="0"/>
              <a:t>Citizens and elected leadership are concerned and there is a growing sense of urgency.</a:t>
            </a:r>
            <a:endParaRPr lang="en-US" baseline="0"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8CDE1AF-CB76-4E4C-903A-98D781117AD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Khmelnytskyi</a:t>
            </a:r>
            <a:r>
              <a:rPr lang="en-US" dirty="0" smtClean="0"/>
              <a:t> city leaders want to adopt high standards for treatment of municipal solid waste.  Standards that are environmentally sustainable, economically feasible and consistent with Ukrainian law.</a:t>
            </a:r>
          </a:p>
          <a:p>
            <a:endParaRPr lang="en-US" dirty="0" smtClean="0"/>
          </a:p>
          <a:p>
            <a:r>
              <a:rPr lang="en-US" dirty="0" smtClean="0"/>
              <a:t>These standards are described in draft regulatory documents now under development in Ukraine.  At the heart of the reform is the concept of the Waste Hierarchy.</a:t>
            </a:r>
          </a:p>
          <a:p>
            <a:endParaRPr lang="en-US" dirty="0" smtClean="0"/>
          </a:p>
          <a:p>
            <a:endParaRPr lang="en-US" dirty="0" smtClean="0"/>
          </a:p>
          <a:p>
            <a:r>
              <a:rPr lang="en-US" dirty="0" smtClean="0"/>
              <a:t>This hierarchy of waste management options describes the most desirable option as not producing waste in the first place and the least desirable option is to dispose of waste in a landfill with no recovery of materials or energy. </a:t>
            </a:r>
          </a:p>
          <a:p>
            <a:endParaRPr lang="en-US" dirty="0" smtClean="0"/>
          </a:p>
          <a:p>
            <a:r>
              <a:rPr lang="en-US" dirty="0" smtClean="0"/>
              <a:t>Waste should be reused, recycled and energy recovered before being disposed.</a:t>
            </a:r>
          </a:p>
        </p:txBody>
      </p:sp>
      <p:sp>
        <p:nvSpPr>
          <p:cNvPr id="4" name="Slide Number Placeholder 3"/>
          <p:cNvSpPr>
            <a:spLocks noGrp="1"/>
          </p:cNvSpPr>
          <p:nvPr>
            <p:ph type="sldNum" sz="quarter" idx="10"/>
          </p:nvPr>
        </p:nvSpPr>
        <p:spPr/>
        <p:txBody>
          <a:bodyPr/>
          <a:lstStyle/>
          <a:p>
            <a:fld id="{D8CDE1AF-CB76-4E4C-903A-98D781117AD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address the issue, we started by gathering data on the amount currently</a:t>
            </a:r>
            <a:r>
              <a:rPr lang="en-US" dirty="0" smtClean="0"/>
              <a:t> being disposed</a:t>
            </a:r>
            <a:r>
              <a:rPr lang="en-US" baseline="0" dirty="0" smtClean="0"/>
              <a:t>, as well as content. We installed a scale at the entrance to the landfill and we’ve started an ongoing program to determine waste content.</a:t>
            </a:r>
          </a:p>
          <a:p>
            <a:endParaRPr lang="en-US" baseline="0" dirty="0" smtClean="0"/>
          </a:p>
          <a:p>
            <a:r>
              <a:rPr lang="en-US" baseline="0" dirty="0" smtClean="0"/>
              <a:t>We found that we produce about 90,000 tons of municipal solid waste annually and about half of that is organic materials.  </a:t>
            </a:r>
          </a:p>
          <a:p>
            <a:endParaRPr lang="en-US" dirty="0" smtClean="0"/>
          </a:p>
          <a:p>
            <a:r>
              <a:rPr lang="en-US" dirty="0" smtClean="0"/>
              <a:t>The frugal people in </a:t>
            </a:r>
            <a:r>
              <a:rPr lang="en-US" dirty="0" err="1" smtClean="0"/>
              <a:t>Khmelnytskyi</a:t>
            </a:r>
            <a:r>
              <a:rPr lang="en-US" dirty="0" smtClean="0"/>
              <a:t> produce less than 1 kg per person per day of trash.  Far less than their friends in Europe or the US.</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Our content analysis found a high percentage of organic waste:  potato peels and  beet root scraps from grandma’s kitchen.  Over 45 percent of our waste is organic.</a:t>
            </a:r>
          </a:p>
          <a:p>
            <a:endParaRPr lang="en-US" dirty="0" smtClean="0"/>
          </a:p>
        </p:txBody>
      </p:sp>
      <p:sp>
        <p:nvSpPr>
          <p:cNvPr id="4" name="Slide Number Placeholder 3"/>
          <p:cNvSpPr>
            <a:spLocks noGrp="1"/>
          </p:cNvSpPr>
          <p:nvPr>
            <p:ph type="sldNum" sz="quarter" idx="10"/>
          </p:nvPr>
        </p:nvSpPr>
        <p:spPr/>
        <p:txBody>
          <a:bodyPr/>
          <a:lstStyle/>
          <a:p>
            <a:fld id="{D8CDE1AF-CB76-4E4C-903A-98D781117AD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our current rate, the landfill will no longer be able to accept waste in 5-6 years.  Sorting of plastic and other materials would have only a minor impact – perhaps an additional 6 months.</a:t>
            </a:r>
          </a:p>
          <a:p>
            <a:endParaRPr lang="en-US" dirty="0" smtClean="0"/>
          </a:p>
          <a:p>
            <a:r>
              <a:rPr lang="en-US" dirty="0" smtClean="0"/>
              <a:t>It is unlikely that city residents and businesses will further reduce the amount of waste they produce.  It is already low and greater economic development usually brings about greater waste per capita.</a:t>
            </a:r>
          </a:p>
          <a:p>
            <a:endParaRPr lang="en-US" dirty="0" smtClean="0"/>
          </a:p>
          <a:p>
            <a:r>
              <a:rPr lang="en-US" dirty="0" smtClean="0"/>
              <a:t>In order to make the landfill last longer, we will have to divert a much higher percentage of waste.</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Note: Chart assumes 90,000 tons per year, with diversion starting in 2020.  Also assumes we currently have 6 years remaining.</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options are clear:  get a new landfill or make the old one last.</a:t>
            </a:r>
          </a:p>
          <a:p>
            <a:endParaRPr lang="en-US" dirty="0" smtClean="0"/>
          </a:p>
          <a:p>
            <a:r>
              <a:rPr lang="en-US" dirty="0" smtClean="0"/>
              <a:t>However, there is simply no practical way to open a new landfill. There is no available site of adequate size that fits the criteria established by Ukrainian law.</a:t>
            </a:r>
          </a:p>
          <a:p>
            <a:endParaRPr lang="en-US" dirty="0" smtClean="0"/>
          </a:p>
          <a:p>
            <a:r>
              <a:rPr lang="en-US" dirty="0" smtClean="0"/>
              <a:t>Further, if a site was available, the costs of a sanitary landfill are high – perhaps $70 per ton.</a:t>
            </a:r>
          </a:p>
          <a:p>
            <a:endParaRPr lang="en-US" dirty="0" smtClean="0"/>
          </a:p>
        </p:txBody>
      </p:sp>
      <p:sp>
        <p:nvSpPr>
          <p:cNvPr id="4" name="Slide Number Placeholder 3"/>
          <p:cNvSpPr>
            <a:spLocks noGrp="1"/>
          </p:cNvSpPr>
          <p:nvPr>
            <p:ph type="sldNum" sz="quarter" idx="10"/>
          </p:nvPr>
        </p:nvSpPr>
        <p:spPr/>
        <p:txBody>
          <a:bodyPr/>
          <a:lstStyle/>
          <a:p>
            <a:fld id="{D8CDE1AF-CB76-4E4C-903A-98D781117AD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no new sites available, not to mention costs and new standards, we chose to extend the life of the current landfill by diverting at least 85 percent of the waste. </a:t>
            </a:r>
          </a:p>
          <a:p>
            <a:endParaRPr lang="en-US" dirty="0" smtClean="0"/>
          </a:p>
          <a:p>
            <a:r>
              <a:rPr lang="en-US" dirty="0" smtClean="0"/>
              <a:t>By reaching this target, the landfill will have adequate capacity for another 20-25 years.</a:t>
            </a:r>
          </a:p>
          <a:p>
            <a:endParaRPr lang="en-US" dirty="0" smtClean="0"/>
          </a:p>
          <a:p>
            <a:r>
              <a:rPr lang="en-US" dirty="0" smtClean="0"/>
              <a:t>Our next issue was HOW to do this?</a:t>
            </a:r>
            <a:endParaRPr lang="en-US" dirty="0"/>
          </a:p>
        </p:txBody>
      </p:sp>
      <p:sp>
        <p:nvSpPr>
          <p:cNvPr id="4" name="Slide Number Placeholder 3"/>
          <p:cNvSpPr>
            <a:spLocks noGrp="1"/>
          </p:cNvSpPr>
          <p:nvPr>
            <p:ph type="sldNum" sz="quarter" idx="10"/>
          </p:nvPr>
        </p:nvSpPr>
        <p:spPr/>
        <p:txBody>
          <a:bodyPr/>
          <a:lstStyle/>
          <a:p>
            <a:fld id="{D8CDE1AF-CB76-4E4C-903A-98D781117AD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482E9D-67DC-AE4A-A15E-C21DB5CAE7DE}"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482E9D-67DC-AE4A-A15E-C21DB5CAE7DE}"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482E9D-67DC-AE4A-A15E-C21DB5CAE7DE}"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482E9D-67DC-AE4A-A15E-C21DB5CAE7DE}"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482E9D-67DC-AE4A-A15E-C21DB5CAE7DE}"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482E9D-67DC-AE4A-A15E-C21DB5CAE7DE}"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482E9D-67DC-AE4A-A15E-C21DB5CAE7DE}" type="datetimeFigureOut">
              <a:rPr lang="en-US" smtClean="0"/>
              <a:pPr/>
              <a:t>9/21/17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482E9D-67DC-AE4A-A15E-C21DB5CAE7DE}" type="datetimeFigureOut">
              <a:rPr lang="en-US" smtClean="0"/>
              <a:pPr/>
              <a:t>9/21/17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82E9D-67DC-AE4A-A15E-C21DB5CAE7DE}" type="datetimeFigureOut">
              <a:rPr lang="en-US" smtClean="0"/>
              <a:pPr/>
              <a:t>9/21/17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82E9D-67DC-AE4A-A15E-C21DB5CAE7DE}"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82E9D-67DC-AE4A-A15E-C21DB5CAE7DE}"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89C6B6-5158-2F4D-BA76-CAD59FD5E5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82E9D-67DC-AE4A-A15E-C21DB5CAE7DE}" type="datetimeFigureOut">
              <a:rPr lang="en-US" smtClean="0"/>
              <a:pPr/>
              <a:t>9/21/17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9C6B6-5158-2F4D-BA76-CAD59FD5E55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df"/><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df"/><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df"/><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3232061" y="2051050"/>
            <a:ext cx="4025900" cy="2755900"/>
          </a:xfrm>
          <a:prstGeom prst="rect">
            <a:avLst/>
          </a:prstGeom>
          <a:noFill/>
          <a:ln w="9525">
            <a:noFill/>
            <a:miter lim="800000"/>
            <a:headEnd/>
            <a:tailEnd/>
          </a:ln>
        </p:spPr>
      </p:pic>
      <p:sp>
        <p:nvSpPr>
          <p:cNvPr id="6" name="TextBox 5"/>
          <p:cNvSpPr txBox="1"/>
          <p:nvPr/>
        </p:nvSpPr>
        <p:spPr>
          <a:xfrm>
            <a:off x="890112" y="1280956"/>
            <a:ext cx="2907763" cy="800219"/>
          </a:xfrm>
          <a:prstGeom prst="rect">
            <a:avLst/>
          </a:prstGeom>
          <a:noFill/>
        </p:spPr>
        <p:txBody>
          <a:bodyPr wrap="none" rtlCol="0">
            <a:spAutoFit/>
          </a:bodyPr>
          <a:lstStyle/>
          <a:p>
            <a:r>
              <a:rPr lang="en-US" b="1" dirty="0" smtClean="0">
                <a:latin typeface="Avenir Book"/>
              </a:rPr>
              <a:t>Conceptual Phase Briefing</a:t>
            </a:r>
          </a:p>
          <a:p>
            <a:endParaRPr lang="en-US" sz="1400" dirty="0" smtClean="0">
              <a:latin typeface="Avenir Book"/>
            </a:endParaRPr>
          </a:p>
          <a:p>
            <a:r>
              <a:rPr lang="en-US" sz="1400" dirty="0" smtClean="0">
                <a:latin typeface="Avenir Book"/>
              </a:rPr>
              <a:t>September — 2017</a:t>
            </a:r>
            <a:endParaRPr lang="en-US" sz="1400" dirty="0">
              <a:latin typeface="Avenir Book"/>
            </a:endParaRPr>
          </a:p>
        </p:txBody>
      </p:sp>
      <p:sp>
        <p:nvSpPr>
          <p:cNvPr id="7" name="TextBox 6"/>
          <p:cNvSpPr txBox="1"/>
          <p:nvPr/>
        </p:nvSpPr>
        <p:spPr>
          <a:xfrm>
            <a:off x="5869606" y="2081175"/>
            <a:ext cx="2109021" cy="1477327"/>
          </a:xfrm>
          <a:prstGeom prst="rect">
            <a:avLst/>
          </a:prstGeom>
          <a:noFill/>
        </p:spPr>
        <p:txBody>
          <a:bodyPr wrap="none" rtlCol="0">
            <a:spAutoFit/>
          </a:bodyPr>
          <a:lstStyle/>
          <a:p>
            <a:r>
              <a:rPr lang="en-US" sz="2400" dirty="0">
                <a:latin typeface="Palatino"/>
              </a:rPr>
              <a:t>Smart</a:t>
            </a:r>
            <a:r>
              <a:rPr lang="en-US" sz="2400" dirty="0" smtClean="0">
                <a:latin typeface="Palatino"/>
              </a:rPr>
              <a:t> </a:t>
            </a:r>
          </a:p>
          <a:p>
            <a:r>
              <a:rPr lang="en-US" sz="2400" dirty="0" smtClean="0">
                <a:latin typeface="Palatino"/>
              </a:rPr>
              <a:t>Environment </a:t>
            </a:r>
          </a:p>
          <a:p>
            <a:r>
              <a:rPr lang="en-US" sz="2400" dirty="0" err="1" smtClean="0">
                <a:latin typeface="Palatino"/>
              </a:rPr>
              <a:t>Khmelnytskyi</a:t>
            </a:r>
            <a:endParaRPr lang="en-US" sz="2400" dirty="0">
              <a:latin typeface="Palatino"/>
            </a:endParaRPr>
          </a:p>
          <a:p>
            <a:endParaRPr lang="en-US" dirty="0"/>
          </a:p>
        </p:txBody>
      </p:sp>
      <p:sp>
        <p:nvSpPr>
          <p:cNvPr id="8" name="TextBox 7"/>
          <p:cNvSpPr txBox="1"/>
          <p:nvPr/>
        </p:nvSpPr>
        <p:spPr>
          <a:xfrm>
            <a:off x="2163517" y="6146753"/>
            <a:ext cx="4971564" cy="553998"/>
          </a:xfrm>
          <a:prstGeom prst="rect">
            <a:avLst/>
          </a:prstGeom>
          <a:noFill/>
        </p:spPr>
        <p:txBody>
          <a:bodyPr wrap="none" rtlCol="0">
            <a:spAutoFit/>
          </a:bodyPr>
          <a:lstStyle/>
          <a:p>
            <a:r>
              <a:rPr lang="en-US" sz="1200" cap="small" spc="100" dirty="0">
                <a:latin typeface="Avenir Book"/>
              </a:rPr>
              <a:t>City of </a:t>
            </a:r>
            <a:r>
              <a:rPr lang="en-US" sz="1200" cap="small" spc="100" dirty="0" err="1">
                <a:latin typeface="Avenir Book"/>
              </a:rPr>
              <a:t>Khmelnytskyi</a:t>
            </a:r>
            <a:r>
              <a:rPr lang="en-US" sz="1200" cap="small" spc="100" dirty="0">
                <a:latin typeface="Avenir Book"/>
              </a:rPr>
              <a:t>, Ukraine — Municipal Solid Waste Program</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660910" y="5766483"/>
            <a:ext cx="1153368" cy="760540"/>
          </a:xfrm>
          <a:prstGeom prst="rect">
            <a:avLst/>
          </a:prstGeom>
          <a:noFill/>
          <a:ln w="9525">
            <a:noFill/>
            <a:miter lim="800000"/>
            <a:headEnd/>
            <a:tailEnd/>
          </a:ln>
        </p:spPr>
      </p:pic>
      <p:pic>
        <p:nvPicPr>
          <p:cNvPr id="5" name="Picture 4"/>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3072651" y="1580620"/>
            <a:ext cx="3249244" cy="334756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660910" y="5766483"/>
            <a:ext cx="1153368" cy="760540"/>
          </a:xfrm>
          <a:prstGeom prst="rect">
            <a:avLst/>
          </a:prstGeom>
          <a:noFill/>
          <a:ln w="9525">
            <a:noFill/>
            <a:miter lim="800000"/>
            <a:headEnd/>
            <a:tailEnd/>
          </a:ln>
        </p:spPr>
      </p:pic>
      <p:sp>
        <p:nvSpPr>
          <p:cNvPr id="6" name="TextBox 5"/>
          <p:cNvSpPr txBox="1"/>
          <p:nvPr/>
        </p:nvSpPr>
        <p:spPr>
          <a:xfrm>
            <a:off x="1822654" y="1696434"/>
            <a:ext cx="5143752" cy="3123932"/>
          </a:xfrm>
          <a:prstGeom prst="rect">
            <a:avLst/>
          </a:prstGeom>
          <a:noFill/>
        </p:spPr>
        <p:txBody>
          <a:bodyPr wrap="square" rtlCol="0">
            <a:spAutoFit/>
          </a:bodyPr>
          <a:lstStyle/>
          <a:p>
            <a:pPr>
              <a:lnSpc>
                <a:spcPct val="125000"/>
              </a:lnSpc>
            </a:pPr>
            <a:r>
              <a:rPr lang="en-US" b="1" dirty="0" smtClean="0">
                <a:latin typeface="Avenir Book"/>
              </a:rPr>
              <a:t>Our Preferred Method: </a:t>
            </a:r>
          </a:p>
          <a:p>
            <a:pPr>
              <a:lnSpc>
                <a:spcPct val="125000"/>
              </a:lnSpc>
            </a:pPr>
            <a:endParaRPr lang="en-US" b="1" dirty="0" smtClean="0">
              <a:latin typeface="Avenir Book"/>
            </a:endParaRPr>
          </a:p>
          <a:p>
            <a:pPr>
              <a:lnSpc>
                <a:spcPct val="125000"/>
              </a:lnSpc>
            </a:pPr>
            <a:r>
              <a:rPr lang="en-US" sz="6000" b="1" dirty="0" smtClean="0">
                <a:latin typeface="Avenir Book"/>
              </a:rPr>
              <a:t>Sterilization</a:t>
            </a:r>
            <a:r>
              <a:rPr lang="en-US" b="1" dirty="0" smtClean="0">
                <a:latin typeface="Avenir Book"/>
              </a:rPr>
              <a:t> of mixed municipal solid waste followed by mechanical separation.</a:t>
            </a:r>
          </a:p>
          <a:p>
            <a:endParaRPr lang="en-US" b="1" dirty="0" smtClean="0">
              <a:latin typeface="Avenir Book"/>
            </a:endParaRPr>
          </a:p>
          <a:p>
            <a:endParaRPr lang="en-US" sz="1400" dirty="0" smtClean="0">
              <a:latin typeface="Avenir Boo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5772166" y="1317344"/>
            <a:ext cx="2360046" cy="2492524"/>
          </a:xfrm>
          <a:prstGeom prst="rect">
            <a:avLst/>
          </a:prstGeom>
          <a:noFill/>
          <a:ln w="9525">
            <a:noFill/>
            <a:miter lim="800000"/>
            <a:headEnd/>
            <a:tailEnd/>
          </a:ln>
        </p:spPr>
      </p:pic>
      <p:sp>
        <p:nvSpPr>
          <p:cNvPr id="6" name="TextBox 5"/>
          <p:cNvSpPr txBox="1"/>
          <p:nvPr/>
        </p:nvSpPr>
        <p:spPr>
          <a:xfrm>
            <a:off x="1424572" y="1582707"/>
            <a:ext cx="6375905" cy="3701013"/>
          </a:xfrm>
          <a:prstGeom prst="rect">
            <a:avLst/>
          </a:prstGeom>
          <a:noFill/>
        </p:spPr>
        <p:txBody>
          <a:bodyPr wrap="square" rtlCol="0">
            <a:spAutoFit/>
          </a:bodyPr>
          <a:lstStyle/>
          <a:p>
            <a:r>
              <a:rPr lang="en-US" b="1" dirty="0" smtClean="0">
                <a:latin typeface="Avenir Book"/>
              </a:rPr>
              <a:t>Our plan — </a:t>
            </a:r>
            <a:r>
              <a:rPr lang="en-US" sz="6000" b="1" dirty="0" smtClean="0">
                <a:latin typeface="Avenir Book"/>
              </a:rPr>
              <a:t>Smart Environment </a:t>
            </a:r>
            <a:r>
              <a:rPr lang="en-US" sz="6000" b="1" dirty="0" err="1" smtClean="0">
                <a:latin typeface="Avenir Book"/>
              </a:rPr>
              <a:t>Khmelnytskyi</a:t>
            </a:r>
            <a:r>
              <a:rPr lang="en-US" b="1" dirty="0" smtClean="0">
                <a:latin typeface="Avenir Book"/>
              </a:rPr>
              <a:t>, has two parts: </a:t>
            </a: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6832665" y="1217243"/>
            <a:ext cx="1153368" cy="760540"/>
          </a:xfrm>
          <a:prstGeom prst="rect">
            <a:avLst/>
          </a:prstGeom>
          <a:noFill/>
          <a:ln w="9525">
            <a:noFill/>
            <a:miter lim="800000"/>
            <a:headEnd/>
            <a:tailEnd/>
          </a:ln>
        </p:spPr>
      </p:pic>
      <p:sp>
        <p:nvSpPr>
          <p:cNvPr id="6" name="TextBox 5"/>
          <p:cNvSpPr txBox="1"/>
          <p:nvPr/>
        </p:nvSpPr>
        <p:spPr>
          <a:xfrm>
            <a:off x="423347" y="564489"/>
            <a:ext cx="5394946" cy="2431435"/>
          </a:xfrm>
          <a:prstGeom prst="rect">
            <a:avLst/>
          </a:prstGeom>
          <a:noFill/>
        </p:spPr>
        <p:txBody>
          <a:bodyPr wrap="square" rtlCol="0">
            <a:spAutoFit/>
          </a:bodyPr>
          <a:lstStyle/>
          <a:p>
            <a:pPr>
              <a:lnSpc>
                <a:spcPct val="125000"/>
              </a:lnSpc>
            </a:pPr>
            <a:r>
              <a:rPr lang="en-US" sz="6000" b="1" dirty="0" smtClean="0">
                <a:latin typeface="Avenir Book"/>
              </a:rPr>
              <a:t>1</a:t>
            </a:r>
            <a:r>
              <a:rPr lang="en-US" b="1" dirty="0" smtClean="0">
                <a:latin typeface="Avenir Book"/>
              </a:rPr>
              <a:t>— Extract landfill gas, stabilize and cap slopes, generate renewable energy</a:t>
            </a: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pic>
        <p:nvPicPr>
          <p:cNvPr id="5" name="Picture 4"/>
          <p:cNvPicPr>
            <a:picLocks noChangeAspect="1"/>
          </p:cNvPicPr>
          <p:nvPr/>
        </p:nvPicPr>
        <p:blipFill>
          <a:blip r:embed="rId4"/>
          <a:stretch>
            <a:fillRect/>
          </a:stretch>
        </p:blipFill>
        <p:spPr>
          <a:xfrm>
            <a:off x="3844416" y="2902338"/>
            <a:ext cx="5061542" cy="3385400"/>
          </a:xfrm>
          <a:prstGeom prst="rect">
            <a:avLst/>
          </a:prstGeom>
        </p:spPr>
      </p:pic>
      <p:pic>
        <p:nvPicPr>
          <p:cNvPr id="7" name="Picture 6"/>
          <p:cNvPicPr>
            <a:picLocks noChangeAspect="1"/>
          </p:cNvPicPr>
          <p:nvPr/>
        </p:nvPicPr>
        <p:blipFill>
          <a:blip r:embed="rId5"/>
          <a:stretch>
            <a:fillRect/>
          </a:stretch>
        </p:blipFill>
        <p:spPr>
          <a:xfrm>
            <a:off x="444501" y="3813563"/>
            <a:ext cx="2788920" cy="2474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258118" y="5876707"/>
            <a:ext cx="1153368" cy="760540"/>
          </a:xfrm>
          <a:prstGeom prst="rect">
            <a:avLst/>
          </a:prstGeom>
          <a:noFill/>
          <a:ln w="9525">
            <a:noFill/>
            <a:miter lim="800000"/>
            <a:headEnd/>
            <a:tailEnd/>
          </a:ln>
        </p:spPr>
      </p:pic>
      <p:sp>
        <p:nvSpPr>
          <p:cNvPr id="6" name="TextBox 5"/>
          <p:cNvSpPr txBox="1"/>
          <p:nvPr/>
        </p:nvSpPr>
        <p:spPr>
          <a:xfrm>
            <a:off x="423346" y="564489"/>
            <a:ext cx="6328477" cy="3123932"/>
          </a:xfrm>
          <a:prstGeom prst="rect">
            <a:avLst/>
          </a:prstGeom>
          <a:noFill/>
        </p:spPr>
        <p:txBody>
          <a:bodyPr wrap="square" rtlCol="0">
            <a:spAutoFit/>
          </a:bodyPr>
          <a:lstStyle/>
          <a:p>
            <a:pPr>
              <a:lnSpc>
                <a:spcPct val="125000"/>
              </a:lnSpc>
            </a:pPr>
            <a:r>
              <a:rPr lang="en-US" sz="6000" b="1" dirty="0" smtClean="0">
                <a:latin typeface="Avenir Book"/>
              </a:rPr>
              <a:t>2</a:t>
            </a:r>
            <a:r>
              <a:rPr lang="en-US" b="1" dirty="0" smtClean="0">
                <a:latin typeface="Avenir Book"/>
              </a:rPr>
              <a:t>— Construct a Sterilization Mechanical Treatment Plant The purpose of this plant is to sterilize mixed municipal solid waste, sort out recyclables and produce biomass and RDF.</a:t>
            </a: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pic>
        <p:nvPicPr>
          <p:cNvPr id="8" name="Picture 7" descr="banner-zaklady.jpg"/>
          <p:cNvPicPr>
            <a:picLocks noChangeAspect="1"/>
          </p:cNvPicPr>
          <p:nvPr/>
        </p:nvPicPr>
        <p:blipFill>
          <a:blip r:embed="rId4"/>
          <a:stretch>
            <a:fillRect/>
          </a:stretch>
        </p:blipFill>
        <p:spPr>
          <a:xfrm>
            <a:off x="0" y="3688421"/>
            <a:ext cx="9144000" cy="13144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258118" y="5876707"/>
            <a:ext cx="1153368" cy="760540"/>
          </a:xfrm>
          <a:prstGeom prst="rect">
            <a:avLst/>
          </a:prstGeom>
          <a:noFill/>
          <a:ln w="9525">
            <a:noFill/>
            <a:miter lim="800000"/>
            <a:headEnd/>
            <a:tailEnd/>
          </a:ln>
        </p:spPr>
      </p:pic>
      <p:sp>
        <p:nvSpPr>
          <p:cNvPr id="6" name="TextBox 5"/>
          <p:cNvSpPr txBox="1"/>
          <p:nvPr/>
        </p:nvSpPr>
        <p:spPr>
          <a:xfrm>
            <a:off x="572171" y="882983"/>
            <a:ext cx="5394946" cy="1969770"/>
          </a:xfrm>
          <a:prstGeom prst="rect">
            <a:avLst/>
          </a:prstGeom>
          <a:noFill/>
        </p:spPr>
        <p:txBody>
          <a:bodyPr wrap="square" rtlCol="0">
            <a:spAutoFit/>
          </a:bodyPr>
          <a:lstStyle/>
          <a:p>
            <a:pPr>
              <a:lnSpc>
                <a:spcPct val="125000"/>
              </a:lnSpc>
            </a:pPr>
            <a:r>
              <a:rPr lang="en-US" b="1" dirty="0" smtClean="0">
                <a:latin typeface="Avenir Book"/>
              </a:rPr>
              <a:t>Mixed Municipal Solid Waste is brought to the tipping floor, bulky and unusual items removed and the waste is placed into a 50 cm shredder.</a:t>
            </a: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pic>
        <p:nvPicPr>
          <p:cNvPr id="7" name="Picture 6" descr="IMG_1373.jpg"/>
          <p:cNvPicPr>
            <a:picLocks noChangeAspect="1"/>
          </p:cNvPicPr>
          <p:nvPr/>
        </p:nvPicPr>
        <p:blipFill>
          <a:blip r:embed="rId4"/>
          <a:stretch>
            <a:fillRect/>
          </a:stretch>
        </p:blipFill>
        <p:spPr>
          <a:xfrm>
            <a:off x="5186835" y="2670884"/>
            <a:ext cx="3550277" cy="3550277"/>
          </a:xfrm>
          <a:prstGeom prst="rect">
            <a:avLst/>
          </a:prstGeom>
        </p:spPr>
      </p:pic>
      <p:pic>
        <p:nvPicPr>
          <p:cNvPr id="9" name="Picture 8" descr="IMG_1372.jpg"/>
          <p:cNvPicPr>
            <a:picLocks noChangeAspect="1"/>
          </p:cNvPicPr>
          <p:nvPr/>
        </p:nvPicPr>
        <p:blipFill>
          <a:blip r:embed="rId5"/>
          <a:stretch>
            <a:fillRect/>
          </a:stretch>
        </p:blipFill>
        <p:spPr>
          <a:xfrm>
            <a:off x="1604156" y="2670884"/>
            <a:ext cx="3550277" cy="35502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168936" y="718968"/>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817655" y="564489"/>
            <a:ext cx="4591677" cy="1200329"/>
          </a:xfrm>
          <a:prstGeom prst="rect">
            <a:avLst/>
          </a:prstGeom>
          <a:noFill/>
        </p:spPr>
        <p:txBody>
          <a:bodyPr wrap="square" rtlCol="0">
            <a:spAutoFit/>
          </a:bodyPr>
          <a:lstStyle/>
          <a:p>
            <a:r>
              <a:rPr lang="en-US" dirty="0" smtClean="0">
                <a:latin typeface="Avenir Book"/>
                <a:cs typeface="Avenir Book"/>
              </a:rPr>
              <a:t>The shredded waste is placed into an autoclave and “cooked” with steam at a temperature of about 150 degrees Celsius and a pressure up to 3 bars. </a:t>
            </a:r>
            <a:endParaRPr lang="en-US" dirty="0">
              <a:latin typeface="Avenir Book"/>
              <a:cs typeface="Avenir Book"/>
            </a:endParaRPr>
          </a:p>
        </p:txBody>
      </p:sp>
      <p:pic>
        <p:nvPicPr>
          <p:cNvPr id="8" name="Picture 7" descr="Screen Shot 2017-06-13 at 3.44.09 PM.png"/>
          <p:cNvPicPr>
            <a:picLocks noChangeAspect="1"/>
          </p:cNvPicPr>
          <p:nvPr/>
        </p:nvPicPr>
        <p:blipFill>
          <a:blip r:embed="rId4"/>
          <a:stretch>
            <a:fillRect/>
          </a:stretch>
        </p:blipFill>
        <p:spPr>
          <a:xfrm>
            <a:off x="0" y="1841762"/>
            <a:ext cx="9144000" cy="45275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168936" y="718968"/>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684962" y="564489"/>
            <a:ext cx="4591677" cy="1200329"/>
          </a:xfrm>
          <a:prstGeom prst="rect">
            <a:avLst/>
          </a:prstGeom>
          <a:noFill/>
        </p:spPr>
        <p:txBody>
          <a:bodyPr wrap="square" rtlCol="0">
            <a:spAutoFit/>
          </a:bodyPr>
          <a:lstStyle/>
          <a:p>
            <a:r>
              <a:rPr lang="en-US" dirty="0" smtClean="0">
                <a:latin typeface="Avenir Book"/>
                <a:cs typeface="Avenir Book"/>
              </a:rPr>
              <a:t>The sterilized waste is then automatically sorted. Recyclable materials such as glass, metal and plastics are diverted at a rate exceeding 90 percent.</a:t>
            </a:r>
            <a:endParaRPr lang="en-US" dirty="0">
              <a:latin typeface="Avenir Book"/>
              <a:cs typeface="Avenir Book"/>
            </a:endParaRPr>
          </a:p>
        </p:txBody>
      </p:sp>
      <p:pic>
        <p:nvPicPr>
          <p:cNvPr id="9" name="Picture 8" descr="Screen Shot 2017-06-13 at 3.53.07 PM.png"/>
          <p:cNvPicPr>
            <a:picLocks noChangeAspect="1"/>
          </p:cNvPicPr>
          <p:nvPr/>
        </p:nvPicPr>
        <p:blipFill>
          <a:blip r:embed="rId4"/>
          <a:stretch>
            <a:fillRect/>
          </a:stretch>
        </p:blipFill>
        <p:spPr>
          <a:xfrm>
            <a:off x="0" y="1841762"/>
            <a:ext cx="9225280" cy="43563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745620" y="5629507"/>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865201" y="1518596"/>
            <a:ext cx="4591677" cy="923330"/>
          </a:xfrm>
          <a:prstGeom prst="rect">
            <a:avLst/>
          </a:prstGeom>
          <a:noFill/>
        </p:spPr>
        <p:txBody>
          <a:bodyPr wrap="square" rtlCol="0">
            <a:spAutoFit/>
          </a:bodyPr>
          <a:lstStyle/>
          <a:p>
            <a:r>
              <a:rPr lang="en-US" dirty="0" smtClean="0"/>
              <a:t>The automatic sorting system also removes biomass, mostly the organic, biodegradable waste, including paper.</a:t>
            </a:r>
            <a:endParaRPr lang="en-US" dirty="0"/>
          </a:p>
        </p:txBody>
      </p:sp>
      <p:pic>
        <p:nvPicPr>
          <p:cNvPr id="8" name="Picture 7" descr="Screen Shot 2017-06-13 at 4.02.05 PM.png"/>
          <p:cNvPicPr>
            <a:picLocks noChangeAspect="1"/>
          </p:cNvPicPr>
          <p:nvPr/>
        </p:nvPicPr>
        <p:blipFill>
          <a:blip r:embed="rId4"/>
          <a:stretch>
            <a:fillRect/>
          </a:stretch>
        </p:blipFill>
        <p:spPr>
          <a:xfrm>
            <a:off x="423347" y="2992919"/>
            <a:ext cx="3557301" cy="2636588"/>
          </a:xfrm>
          <a:prstGeom prst="rect">
            <a:avLst/>
          </a:prstGeom>
        </p:spPr>
      </p:pic>
      <p:sp>
        <p:nvSpPr>
          <p:cNvPr id="10" name="TextBox 9"/>
          <p:cNvSpPr txBox="1"/>
          <p:nvPr/>
        </p:nvSpPr>
        <p:spPr>
          <a:xfrm>
            <a:off x="4363372" y="2992919"/>
            <a:ext cx="4591677" cy="1200329"/>
          </a:xfrm>
          <a:prstGeom prst="rect">
            <a:avLst/>
          </a:prstGeom>
          <a:noFill/>
        </p:spPr>
        <p:txBody>
          <a:bodyPr wrap="square" rtlCol="0">
            <a:spAutoFit/>
          </a:bodyPr>
          <a:lstStyle/>
          <a:p>
            <a:r>
              <a:rPr lang="en-US" dirty="0" smtClean="0"/>
              <a:t>The biomass is sterile and odorless, with a calorific value of 12 MJ/kg as a dry mass.</a:t>
            </a:r>
          </a:p>
          <a:p>
            <a:endParaRPr lang="en-US" dirty="0" smtClean="0"/>
          </a:p>
          <a:p>
            <a:r>
              <a:rPr lang="en-US" dirty="0" smtClean="0"/>
              <a:t>It is suitable as a fuel source for heating plants.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745620" y="5629507"/>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865201" y="1518596"/>
            <a:ext cx="4591677" cy="923330"/>
          </a:xfrm>
          <a:prstGeom prst="rect">
            <a:avLst/>
          </a:prstGeom>
          <a:noFill/>
        </p:spPr>
        <p:txBody>
          <a:bodyPr wrap="square" rtlCol="0">
            <a:spAutoFit/>
          </a:bodyPr>
          <a:lstStyle/>
          <a:p>
            <a:r>
              <a:rPr lang="en-US" dirty="0" err="1" smtClean="0"/>
              <a:t>Khmelnytskyi</a:t>
            </a:r>
            <a:r>
              <a:rPr lang="en-US" dirty="0" smtClean="0"/>
              <a:t> currently operates communal heating districts that burn biomass pellets and natural gas.</a:t>
            </a:r>
            <a:endParaRPr lang="en-US" dirty="0"/>
          </a:p>
        </p:txBody>
      </p:sp>
      <p:sp>
        <p:nvSpPr>
          <p:cNvPr id="10" name="TextBox 9"/>
          <p:cNvSpPr txBox="1"/>
          <p:nvPr/>
        </p:nvSpPr>
        <p:spPr>
          <a:xfrm>
            <a:off x="4363372" y="2992919"/>
            <a:ext cx="4591677" cy="646331"/>
          </a:xfrm>
          <a:prstGeom prst="rect">
            <a:avLst/>
          </a:prstGeom>
          <a:noFill/>
        </p:spPr>
        <p:txBody>
          <a:bodyPr wrap="square" rtlCol="0">
            <a:spAutoFit/>
          </a:bodyPr>
          <a:lstStyle/>
          <a:p>
            <a:r>
              <a:rPr lang="en-US" dirty="0" smtClean="0"/>
              <a:t>These plants could be augmented to use sterilized biomass. </a:t>
            </a:r>
            <a:endParaRPr lang="en-US" dirty="0"/>
          </a:p>
        </p:txBody>
      </p:sp>
      <p:pic>
        <p:nvPicPr>
          <p:cNvPr id="9" name="Picture 8" descr="images.jpeg"/>
          <p:cNvPicPr>
            <a:picLocks noChangeAspect="1"/>
          </p:cNvPicPr>
          <p:nvPr/>
        </p:nvPicPr>
        <p:blipFill>
          <a:blip r:embed="rId4"/>
          <a:stretch>
            <a:fillRect/>
          </a:stretch>
        </p:blipFill>
        <p:spPr>
          <a:xfrm>
            <a:off x="376412" y="2992919"/>
            <a:ext cx="3986960" cy="29217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descr="C:\Users\I_Pidoprygora\Desktop\Хмельницький.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78" y="194673"/>
            <a:ext cx="9147178" cy="612251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745620" y="5629507"/>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423347" y="1644900"/>
            <a:ext cx="2688473" cy="2031325"/>
          </a:xfrm>
          <a:prstGeom prst="rect">
            <a:avLst/>
          </a:prstGeom>
          <a:noFill/>
        </p:spPr>
        <p:txBody>
          <a:bodyPr wrap="square" rtlCol="0">
            <a:spAutoFit/>
          </a:bodyPr>
          <a:lstStyle/>
          <a:p>
            <a:endParaRPr lang="en-US" dirty="0" smtClean="0">
              <a:latin typeface="Avenir Book"/>
              <a:cs typeface="Avenir Book"/>
            </a:endParaRPr>
          </a:p>
          <a:p>
            <a:r>
              <a:rPr lang="en-US" dirty="0" smtClean="0">
                <a:latin typeface="Avenir Book"/>
                <a:cs typeface="Avenir Book"/>
              </a:rPr>
              <a:t>A 5 hectare site just 1.1 kilometers from the landfill has been identified and plans are now underway for its purchase and rezoning.</a:t>
            </a:r>
            <a:endParaRPr lang="en-US" dirty="0">
              <a:latin typeface="Avenir Book"/>
              <a:cs typeface="Avenir Book"/>
            </a:endParaRPr>
          </a:p>
        </p:txBody>
      </p:sp>
      <p:pic>
        <p:nvPicPr>
          <p:cNvPr id="9" name="Picture 8" descr="MSW Site w SanZon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26775" y="1326124"/>
            <a:ext cx="5572213" cy="39373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745620" y="5629507"/>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1803604" y="1644900"/>
            <a:ext cx="5238627" cy="3139321"/>
          </a:xfrm>
          <a:prstGeom prst="rect">
            <a:avLst/>
          </a:prstGeom>
          <a:noFill/>
        </p:spPr>
        <p:txBody>
          <a:bodyPr wrap="square" rtlCol="0">
            <a:spAutoFit/>
          </a:bodyPr>
          <a:lstStyle/>
          <a:p>
            <a:r>
              <a:rPr lang="en-US" dirty="0" smtClean="0">
                <a:latin typeface="Avenir Book"/>
                <a:cs typeface="Avenir Book"/>
              </a:rPr>
              <a:t>Other project elements include:</a:t>
            </a:r>
          </a:p>
          <a:p>
            <a:endParaRPr lang="en-US" dirty="0" smtClean="0">
              <a:latin typeface="Avenir Book"/>
              <a:cs typeface="Avenir Book"/>
            </a:endParaRPr>
          </a:p>
          <a:p>
            <a:endParaRPr lang="en-US" dirty="0" smtClean="0">
              <a:latin typeface="Avenir Book"/>
              <a:cs typeface="Avenir Book"/>
            </a:endParaRPr>
          </a:p>
          <a:p>
            <a:r>
              <a:rPr lang="en-US" dirty="0" smtClean="0">
                <a:latin typeface="Avenir Book"/>
                <a:cs typeface="Avenir Book"/>
              </a:rPr>
              <a:t>Diverting Construction Waste (CW)</a:t>
            </a:r>
          </a:p>
          <a:p>
            <a:endParaRPr lang="en-US" dirty="0" smtClean="0">
              <a:latin typeface="Avenir Book"/>
              <a:cs typeface="Avenir Book"/>
            </a:endParaRPr>
          </a:p>
          <a:p>
            <a:r>
              <a:rPr lang="en-US" dirty="0" smtClean="0">
                <a:latin typeface="Avenir Book"/>
                <a:cs typeface="Avenir Book"/>
              </a:rPr>
              <a:t>Composting Leaf &amp; Yard Waste (L&amp;YW)</a:t>
            </a:r>
          </a:p>
          <a:p>
            <a:endParaRPr lang="en-US" dirty="0" smtClean="0">
              <a:latin typeface="Avenir Book"/>
              <a:cs typeface="Avenir Book"/>
            </a:endParaRPr>
          </a:p>
          <a:p>
            <a:r>
              <a:rPr lang="en-US" dirty="0" smtClean="0">
                <a:latin typeface="Avenir Book"/>
                <a:cs typeface="Avenir Book"/>
              </a:rPr>
              <a:t>Upgrading to a “full cost accounting” system</a:t>
            </a:r>
          </a:p>
          <a:p>
            <a:endParaRPr lang="en-US" dirty="0" smtClean="0">
              <a:latin typeface="Avenir Book"/>
              <a:cs typeface="Avenir Book"/>
            </a:endParaRPr>
          </a:p>
          <a:p>
            <a:r>
              <a:rPr lang="en-US" dirty="0" smtClean="0">
                <a:latin typeface="Avenir Book"/>
                <a:cs typeface="Avenir Book"/>
              </a:rPr>
              <a:t>Promoting source separation of Household Hazardous Waste (HHW)</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258118" y="5876707"/>
            <a:ext cx="1153368" cy="760540"/>
          </a:xfrm>
          <a:prstGeom prst="rect">
            <a:avLst/>
          </a:prstGeom>
          <a:noFill/>
          <a:ln w="9525">
            <a:noFill/>
            <a:miter lim="800000"/>
            <a:headEnd/>
            <a:tailEnd/>
          </a:ln>
        </p:spPr>
      </p:pic>
      <p:pic>
        <p:nvPicPr>
          <p:cNvPr id="6" name="Picture 5" descr="Gan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1913" y="3841"/>
            <a:ext cx="9144000" cy="64611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258118" y="5876707"/>
            <a:ext cx="1153368" cy="760540"/>
          </a:xfrm>
          <a:prstGeom prst="rect">
            <a:avLst/>
          </a:prstGeom>
          <a:noFill/>
          <a:ln w="9525">
            <a:noFill/>
            <a:miter lim="800000"/>
            <a:headEnd/>
            <a:tailEnd/>
          </a:ln>
        </p:spPr>
      </p:pic>
      <p:sp>
        <p:nvSpPr>
          <p:cNvPr id="7" name="TextBox 6"/>
          <p:cNvSpPr txBox="1"/>
          <p:nvPr/>
        </p:nvSpPr>
        <p:spPr>
          <a:xfrm>
            <a:off x="2398960" y="1997423"/>
            <a:ext cx="5644612" cy="3139321"/>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8" name="Picture 7" descr="cropped.jpg"/>
          <p:cNvPicPr>
            <a:picLocks noChangeAspect="1"/>
          </p:cNvPicPr>
          <p:nvPr/>
        </p:nvPicPr>
        <p:blipFill>
          <a:blip r:embed="rId4"/>
          <a:stretch>
            <a:fillRect/>
          </a:stretch>
        </p:blipFill>
        <p:spPr>
          <a:xfrm>
            <a:off x="-835839" y="0"/>
            <a:ext cx="10299446" cy="6858000"/>
          </a:xfrm>
          <a:prstGeom prst="rect">
            <a:avLst/>
          </a:prstGeom>
        </p:spPr>
      </p:pic>
      <p:sp>
        <p:nvSpPr>
          <p:cNvPr id="9" name="TextBox 8"/>
          <p:cNvSpPr txBox="1"/>
          <p:nvPr/>
        </p:nvSpPr>
        <p:spPr>
          <a:xfrm>
            <a:off x="790014" y="575345"/>
            <a:ext cx="5394946" cy="931024"/>
          </a:xfrm>
          <a:prstGeom prst="rect">
            <a:avLst/>
          </a:prstGeom>
          <a:noFill/>
        </p:spPr>
        <p:txBody>
          <a:bodyPr wrap="square" rtlCol="0">
            <a:spAutoFit/>
          </a:bodyPr>
          <a:lstStyle/>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descr="C:\Users\I_Pidoprygora\Desktop\DSC_0056.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23" y="0"/>
            <a:ext cx="9256287" cy="614675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745620" y="5629507"/>
            <a:ext cx="1153368" cy="760540"/>
          </a:xfrm>
          <a:prstGeom prst="rect">
            <a:avLst/>
          </a:prstGeom>
          <a:noFill/>
          <a:ln w="9525">
            <a:noFill/>
            <a:miter lim="800000"/>
            <a:headEnd/>
            <a:tailEnd/>
          </a:ln>
        </p:spPr>
      </p:pic>
      <p:sp>
        <p:nvSpPr>
          <p:cNvPr id="6" name="TextBox 5"/>
          <p:cNvSpPr txBox="1"/>
          <p:nvPr/>
        </p:nvSpPr>
        <p:spPr>
          <a:xfrm>
            <a:off x="423347" y="564489"/>
            <a:ext cx="5394946" cy="1277273"/>
          </a:xfrm>
          <a:prstGeom prst="rect">
            <a:avLst/>
          </a:prstGeom>
          <a:noFill/>
        </p:spPr>
        <p:txBody>
          <a:bodyPr wrap="square" rtlCol="0">
            <a:spAutoFit/>
          </a:bodyPr>
          <a:lstStyle/>
          <a:p>
            <a:pPr>
              <a:lnSpc>
                <a:spcPct val="125000"/>
              </a:lnSpc>
            </a:pPr>
            <a:endParaRPr lang="en-US" b="1" dirty="0" smtClean="0">
              <a:latin typeface="Avenir Book"/>
            </a:endParaRPr>
          </a:p>
          <a:p>
            <a:pPr>
              <a:lnSpc>
                <a:spcPct val="125000"/>
              </a:lnSpc>
            </a:pPr>
            <a:endParaRPr lang="en-US" b="1" dirty="0" smtClean="0">
              <a:latin typeface="Avenir Book"/>
            </a:endParaRPr>
          </a:p>
          <a:p>
            <a:endParaRPr lang="en-US" b="1" dirty="0" smtClean="0">
              <a:latin typeface="Avenir Book"/>
            </a:endParaRPr>
          </a:p>
          <a:p>
            <a:endParaRPr lang="en-US" sz="1400" dirty="0" smtClean="0">
              <a:latin typeface="Avenir Book"/>
            </a:endParaRPr>
          </a:p>
        </p:txBody>
      </p:sp>
      <p:sp>
        <p:nvSpPr>
          <p:cNvPr id="7" name="TextBox 6"/>
          <p:cNvSpPr txBox="1"/>
          <p:nvPr/>
        </p:nvSpPr>
        <p:spPr>
          <a:xfrm>
            <a:off x="582119" y="564489"/>
            <a:ext cx="6107559" cy="2123658"/>
          </a:xfrm>
          <a:prstGeom prst="rect">
            <a:avLst/>
          </a:prstGeom>
          <a:noFill/>
        </p:spPr>
        <p:txBody>
          <a:bodyPr wrap="square" rtlCol="0">
            <a:spAutoFit/>
          </a:bodyPr>
          <a:lstStyle/>
          <a:p>
            <a:r>
              <a:rPr lang="en-US" dirty="0" err="1" smtClean="0">
                <a:latin typeface="Avenir Book"/>
                <a:cs typeface="Avenir Book"/>
              </a:rPr>
              <a:t>Khmelnytskyi</a:t>
            </a:r>
            <a:r>
              <a:rPr lang="en-US" dirty="0" smtClean="0">
                <a:latin typeface="Avenir Book"/>
                <a:cs typeface="Avenir Book"/>
              </a:rPr>
              <a:t> wants to adopt higher </a:t>
            </a:r>
            <a:r>
              <a:rPr lang="en-US" sz="6000" dirty="0" smtClean="0">
                <a:latin typeface="Avenir Book"/>
                <a:cs typeface="Avenir Book"/>
              </a:rPr>
              <a:t>standards</a:t>
            </a:r>
            <a:r>
              <a:rPr lang="en-US" dirty="0" smtClean="0">
                <a:latin typeface="Avenir Book"/>
                <a:cs typeface="Avenir Book"/>
              </a:rPr>
              <a:t>, consisted with Ukraine’s commitment to transpose current law to meet European requirements as described in the draft </a:t>
            </a:r>
            <a:r>
              <a:rPr lang="en-US" i="1" dirty="0" smtClean="0">
                <a:latin typeface="Avenir Book"/>
                <a:cs typeface="Avenir Book"/>
              </a:rPr>
              <a:t>Changing Our Behavior — A Municipal Waste Strategy for Ukraine</a:t>
            </a:r>
            <a:r>
              <a:rPr lang="en-US" dirty="0" smtClean="0">
                <a:latin typeface="Avenir Book"/>
                <a:cs typeface="Avenir Book"/>
              </a:rPr>
              <a:t>.</a:t>
            </a:r>
            <a:endParaRPr lang="en-US" dirty="0">
              <a:latin typeface="Avenir Book"/>
              <a:cs typeface="Avenir Book"/>
            </a:endParaRPr>
          </a:p>
        </p:txBody>
      </p:sp>
      <p:pic>
        <p:nvPicPr>
          <p:cNvPr id="9" name="Picture 8" descr="3565866_0_1.jpg"/>
          <p:cNvPicPr>
            <a:picLocks noChangeAspect="1"/>
          </p:cNvPicPr>
          <p:nvPr/>
        </p:nvPicPr>
        <p:blipFill>
          <a:blip r:embed="rId4"/>
          <a:stretch>
            <a:fillRect/>
          </a:stretch>
        </p:blipFill>
        <p:spPr>
          <a:xfrm>
            <a:off x="1374322" y="3252612"/>
            <a:ext cx="6557935" cy="27484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95362"/>
            <a:ext cx="8148323" cy="1225438"/>
          </a:xfrm>
        </p:spPr>
        <p:txBody>
          <a:bodyPr>
            <a:normAutofit/>
          </a:bodyPr>
          <a:lstStyle/>
          <a:p>
            <a:pPr algn="l"/>
            <a:r>
              <a:rPr lang="en-US" sz="1800" dirty="0">
                <a:latin typeface="Avenir Book"/>
                <a:cs typeface="Avenir Book"/>
              </a:rPr>
              <a:t>We already produce </a:t>
            </a:r>
            <a:r>
              <a:rPr lang="en-US" sz="6000" dirty="0">
                <a:latin typeface="Avenir Book"/>
                <a:cs typeface="Avenir Book"/>
              </a:rPr>
              <a:t>less</a:t>
            </a:r>
          </a:p>
        </p:txBody>
      </p:sp>
      <p:graphicFrame>
        <p:nvGraphicFramePr>
          <p:cNvPr id="4" name="Content Placeholder 3"/>
          <p:cNvGraphicFramePr>
            <a:graphicFrameLocks noGrp="1"/>
          </p:cNvGraphicFramePr>
          <p:nvPr>
            <p:ph idx="1"/>
          </p:nvPr>
        </p:nvGraphicFramePr>
        <p:xfrm>
          <a:off x="184656" y="1536700"/>
          <a:ext cx="8857744"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Callout 4"/>
          <p:cNvSpPr/>
          <p:nvPr/>
        </p:nvSpPr>
        <p:spPr>
          <a:xfrm>
            <a:off x="6326225" y="1778000"/>
            <a:ext cx="2370738" cy="1345403"/>
          </a:xfrm>
          <a:prstGeom prst="wedgeEllipseCallout">
            <a:avLst>
              <a:gd name="adj1" fmla="val 28192"/>
              <a:gd name="adj2" fmla="val 199898"/>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lIns="104498" tIns="52249" rIns="104498" bIns="52249" rtlCol="0" anchor="ctr"/>
          <a:lstStyle/>
          <a:p>
            <a:pPr algn="ctr"/>
            <a:r>
              <a:rPr lang="uk-UA" dirty="0" smtClean="0"/>
              <a:t>Молодець</a:t>
            </a:r>
            <a:r>
              <a:rPr lang="en-US" dirty="0" smtClean="0"/>
              <a:t>,</a:t>
            </a:r>
          </a:p>
          <a:p>
            <a:pPr algn="ctr"/>
            <a:r>
              <a:rPr lang="en-US" dirty="0" err="1" smtClean="0"/>
              <a:t>Khmelnytskyi</a:t>
            </a:r>
            <a:r>
              <a:rPr lang="en-US" dirty="0" smtClean="0"/>
              <a:t>!</a:t>
            </a:r>
            <a:endParaRPr lang="en-US" dirty="0"/>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95362"/>
            <a:ext cx="8148323" cy="1225438"/>
          </a:xfrm>
        </p:spPr>
        <p:txBody>
          <a:bodyPr>
            <a:normAutofit/>
          </a:bodyPr>
          <a:lstStyle/>
          <a:p>
            <a:pPr algn="l"/>
            <a:r>
              <a:rPr lang="en-US" sz="6000" dirty="0" smtClean="0">
                <a:latin typeface="Avenir Book"/>
                <a:cs typeface="Avenir Book"/>
              </a:rPr>
              <a:t>Lots</a:t>
            </a:r>
            <a:r>
              <a:rPr lang="en-US" sz="1800" dirty="0" smtClean="0">
                <a:latin typeface="Avenir Book"/>
                <a:cs typeface="Avenir Book"/>
              </a:rPr>
              <a:t> of potato peels</a:t>
            </a:r>
            <a:endParaRPr lang="en-US" sz="6000" dirty="0">
              <a:latin typeface="Avenir Book"/>
              <a:cs typeface="Avenir Book"/>
            </a:endParaRPr>
          </a:p>
        </p:txBody>
      </p:sp>
      <p:graphicFrame>
        <p:nvGraphicFramePr>
          <p:cNvPr id="4" name="Content Placeholder 3"/>
          <p:cNvGraphicFramePr>
            <a:graphicFrameLocks noGrp="1"/>
          </p:cNvGraphicFramePr>
          <p:nvPr>
            <p:ph idx="1"/>
          </p:nvPr>
        </p:nvGraphicFramePr>
        <p:xfrm>
          <a:off x="184656" y="1118320"/>
          <a:ext cx="8857744" cy="5143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17978"/>
            <a:ext cx="8148323" cy="1225438"/>
          </a:xfrm>
        </p:spPr>
        <p:txBody>
          <a:bodyPr>
            <a:normAutofit/>
          </a:bodyPr>
          <a:lstStyle/>
          <a:p>
            <a:pPr algn="l"/>
            <a:r>
              <a:rPr lang="en-US" sz="1800" dirty="0" smtClean="0">
                <a:latin typeface="Avenir Book"/>
                <a:cs typeface="Avenir Book"/>
              </a:rPr>
              <a:t>We are running out of </a:t>
            </a:r>
            <a:r>
              <a:rPr lang="en-US" sz="6000" dirty="0" smtClean="0">
                <a:latin typeface="Avenir Book"/>
                <a:cs typeface="Avenir Book"/>
              </a:rPr>
              <a:t>time </a:t>
            </a:r>
            <a:r>
              <a:rPr lang="en-US" sz="1800" dirty="0" smtClean="0">
                <a:latin typeface="Avenir Book"/>
                <a:cs typeface="Avenir Book"/>
              </a:rPr>
              <a:t>and </a:t>
            </a:r>
            <a:r>
              <a:rPr lang="en-US" sz="6000" dirty="0" smtClean="0">
                <a:latin typeface="Avenir Book"/>
                <a:cs typeface="Avenir Book"/>
              </a:rPr>
              <a:t>space</a:t>
            </a:r>
            <a:endParaRPr lang="en-US" sz="6000" dirty="0">
              <a:latin typeface="Avenir Book"/>
              <a:cs typeface="Avenir Book"/>
            </a:endParaRPr>
          </a:p>
        </p:txBody>
      </p:sp>
      <p:pic>
        <p:nvPicPr>
          <p:cNvPr id="3" name="Picture 2" descr="LandfillLife.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310659" y="1209250"/>
            <a:ext cx="8229600" cy="54864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660910" y="5766483"/>
            <a:ext cx="1153368" cy="760540"/>
          </a:xfrm>
          <a:prstGeom prst="rect">
            <a:avLst/>
          </a:prstGeom>
          <a:noFill/>
          <a:ln w="9525">
            <a:noFill/>
            <a:miter lim="800000"/>
            <a:headEnd/>
            <a:tailEnd/>
          </a:ln>
        </p:spPr>
      </p:pic>
      <p:pic>
        <p:nvPicPr>
          <p:cNvPr id="7" name="Picture 6" descr="TwoOptions.jpg"/>
          <p:cNvPicPr>
            <a:picLocks noChangeAspect="1"/>
          </p:cNvPicPr>
          <p:nvPr/>
        </p:nvPicPr>
        <p:blipFill>
          <a:blip r:embed="rId4"/>
          <a:stretch>
            <a:fillRect/>
          </a:stretch>
        </p:blipFill>
        <p:spPr>
          <a:xfrm>
            <a:off x="0" y="1024674"/>
            <a:ext cx="9144000" cy="46450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7660910" y="5766483"/>
            <a:ext cx="1153368" cy="760540"/>
          </a:xfrm>
          <a:prstGeom prst="rect">
            <a:avLst/>
          </a:prstGeom>
          <a:noFill/>
          <a:ln w="9525">
            <a:noFill/>
            <a:miter lim="800000"/>
            <a:headEnd/>
            <a:tailEnd/>
          </a:ln>
        </p:spPr>
      </p:pic>
      <p:sp>
        <p:nvSpPr>
          <p:cNvPr id="6" name="TextBox 5"/>
          <p:cNvSpPr txBox="1"/>
          <p:nvPr/>
        </p:nvSpPr>
        <p:spPr>
          <a:xfrm>
            <a:off x="2637771" y="2042755"/>
            <a:ext cx="4266023" cy="3123932"/>
          </a:xfrm>
          <a:prstGeom prst="rect">
            <a:avLst/>
          </a:prstGeom>
          <a:noFill/>
        </p:spPr>
        <p:txBody>
          <a:bodyPr wrap="square" rtlCol="0">
            <a:spAutoFit/>
          </a:bodyPr>
          <a:lstStyle/>
          <a:p>
            <a:pPr>
              <a:lnSpc>
                <a:spcPct val="125000"/>
              </a:lnSpc>
            </a:pPr>
            <a:r>
              <a:rPr lang="en-US" b="1" dirty="0" smtClean="0">
                <a:latin typeface="Avenir Book"/>
              </a:rPr>
              <a:t>Our Goal: </a:t>
            </a:r>
          </a:p>
          <a:p>
            <a:pPr>
              <a:lnSpc>
                <a:spcPct val="125000"/>
              </a:lnSpc>
            </a:pPr>
            <a:endParaRPr lang="en-US" b="1" dirty="0" smtClean="0">
              <a:latin typeface="Avenir Book"/>
            </a:endParaRPr>
          </a:p>
          <a:p>
            <a:pPr>
              <a:lnSpc>
                <a:spcPct val="125000"/>
              </a:lnSpc>
            </a:pPr>
            <a:r>
              <a:rPr lang="en-US" sz="6000" dirty="0" smtClean="0">
                <a:latin typeface="Avenir Book"/>
              </a:rPr>
              <a:t>Reduce</a:t>
            </a:r>
            <a:r>
              <a:rPr lang="en-US" b="1" dirty="0" smtClean="0">
                <a:latin typeface="Avenir Book"/>
              </a:rPr>
              <a:t> the waste to landfill by at least 85 percent. Extend the life of the landfill by 20-25 years.</a:t>
            </a:r>
          </a:p>
          <a:p>
            <a:endParaRPr lang="en-US" b="1" dirty="0" smtClean="0">
              <a:latin typeface="Avenir Book"/>
            </a:endParaRPr>
          </a:p>
          <a:p>
            <a:endParaRPr lang="en-US" sz="1400" dirty="0" smtClean="0">
              <a:latin typeface="Avenir Book"/>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1345</TotalTime>
  <Words>1757</Words>
  <Application>Microsoft Macintosh PowerPoint</Application>
  <PresentationFormat>On-screen Show (4:3)</PresentationFormat>
  <Paragraphs>206</Paragraphs>
  <Slides>23</Slides>
  <Notes>23</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We already produce less</vt:lpstr>
      <vt:lpstr>Lots of potato peels</vt:lpstr>
      <vt:lpstr>We are running out of time and space</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Young</dc:creator>
  <cp:lastModifiedBy>Alan Young</cp:lastModifiedBy>
  <cp:revision>43</cp:revision>
  <dcterms:created xsi:type="dcterms:W3CDTF">2017-09-21T15:18:05Z</dcterms:created>
  <dcterms:modified xsi:type="dcterms:W3CDTF">2017-09-21T15:19:07Z</dcterms:modified>
</cp:coreProperties>
</file>